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
  </p:notesMasterIdLst>
  <p:handoutMasterIdLst>
    <p:handoutMasterId r:id="rId29"/>
  </p:handoutMasterIdLst>
  <p:sldIdLst>
    <p:sldId id="435" r:id="rId3"/>
    <p:sldId id="490" r:id="rId5"/>
    <p:sldId id="512" r:id="rId6"/>
    <p:sldId id="491" r:id="rId7"/>
    <p:sldId id="509" r:id="rId8"/>
    <p:sldId id="510" r:id="rId9"/>
    <p:sldId id="535" r:id="rId10"/>
    <p:sldId id="511" r:id="rId11"/>
    <p:sldId id="513" r:id="rId12"/>
    <p:sldId id="516" r:id="rId13"/>
    <p:sldId id="517" r:id="rId14"/>
    <p:sldId id="518" r:id="rId15"/>
    <p:sldId id="519" r:id="rId16"/>
    <p:sldId id="521" r:id="rId17"/>
    <p:sldId id="522" r:id="rId18"/>
    <p:sldId id="523" r:id="rId19"/>
    <p:sldId id="524" r:id="rId20"/>
    <p:sldId id="525" r:id="rId21"/>
    <p:sldId id="526" r:id="rId22"/>
    <p:sldId id="527" r:id="rId23"/>
    <p:sldId id="528" r:id="rId24"/>
    <p:sldId id="530" r:id="rId25"/>
    <p:sldId id="532" r:id="rId26"/>
    <p:sldId id="533" r:id="rId27"/>
    <p:sldId id="531" r:id="rId28"/>
  </p:sldIdLst>
  <p:sldSz cx="9144000" cy="5143500" type="screen16x9"/>
  <p:notesSz cx="6858000" cy="9144000"/>
  <p:embeddedFontLst>
    <p:embeddedFont>
      <p:font typeface="MiSans Light" panose="00000400000000000000" charset="-122"/>
      <p:regular r:id="rId34"/>
    </p:embeddedFont>
    <p:embeddedFont>
      <p:font typeface="Montserrat Black" panose="00000A00000000000000" pitchFamily="2" charset="0"/>
      <p:bold r:id="rId35"/>
    </p:embeddedFont>
    <p:embeddedFont>
      <p:font typeface="思源宋体 CN Heavy" panose="02020900000000000000" charset="-122"/>
      <p:bold r:id="rId36"/>
    </p:embeddedFont>
    <p:embeddedFont>
      <p:font typeface="汉仪方叠体简" panose="02010600000101010101" charset="-122"/>
      <p:regular r:id="rId37"/>
    </p:embeddedFont>
    <p:embeddedFont>
      <p:font typeface="Aa马上行楷" panose="02010600010101010101" charset="-122"/>
      <p:regular r:id="rId38"/>
    </p:embeddedFont>
    <p:embeddedFont>
      <p:font typeface="兰米粗楷简体" panose="02000503000000000000" charset="-122"/>
      <p:regular r:id="rId39"/>
    </p:embeddedFont>
    <p:embeddedFont>
      <p:font typeface="方正大标宋简体" panose="02000000000000000000" charset="-122"/>
      <p:regular r:id="rId40"/>
    </p:embeddedFont>
    <p:embeddedFont>
      <p:font typeface="MiSans Heavy" panose="00000A00000000000000" charset="-122"/>
      <p:bold r:id="rId41"/>
    </p:embeddedFont>
  </p:embeddedFontLst>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44" userDrawn="1">
          <p15:clr>
            <a:srgbClr val="A4A3A4"/>
          </p15:clr>
        </p15:guide>
        <p15:guide id="2" pos="5621" userDrawn="1">
          <p15:clr>
            <a:srgbClr val="A4A3A4"/>
          </p15:clr>
        </p15:guide>
        <p15:guide id="3" orient="horz" pos="2427" userDrawn="1">
          <p15:clr>
            <a:srgbClr val="A4A3A4"/>
          </p15:clr>
        </p15:guide>
        <p15:guide id="5" orient="horz" pos="3040" userDrawn="1">
          <p15:clr>
            <a:srgbClr val="A4A3A4"/>
          </p15:clr>
        </p15:guide>
        <p15:guide id="6" orient="horz" pos="2969" userDrawn="1">
          <p15:clr>
            <a:srgbClr val="A4A3A4"/>
          </p15:clr>
        </p15:guide>
        <p15:guide id="7" pos="292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八一 胡" initials="八胡"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AF92"/>
    <a:srgbClr val="FDFDFD"/>
    <a:srgbClr val="FFFFFF"/>
    <a:srgbClr val="FA945A"/>
    <a:srgbClr val="F98543"/>
    <a:srgbClr val="F2F2F2"/>
    <a:srgbClr val="FF9966"/>
    <a:srgbClr val="F9C990"/>
    <a:srgbClr val="E6C35D"/>
    <a:srgbClr val="B787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showGuides="1">
      <p:cViewPr varScale="1">
        <p:scale>
          <a:sx n="213" d="100"/>
          <a:sy n="213" d="100"/>
        </p:scale>
        <p:origin x="224" y="120"/>
      </p:cViewPr>
      <p:guideLst>
        <p:guide pos="144"/>
        <p:guide pos="5621"/>
        <p:guide orient="horz" pos="2427"/>
        <p:guide orient="horz" pos="3040"/>
        <p:guide orient="horz" pos="2969"/>
        <p:guide pos="2922"/>
      </p:guideLst>
    </p:cSldViewPr>
  </p:slideViewPr>
  <p:notesTextViewPr>
    <p:cViewPr>
      <p:scale>
        <a:sx n="1" d="1"/>
        <a:sy n="1" d="1"/>
      </p:scale>
      <p:origin x="0" y="0"/>
    </p:cViewPr>
  </p:notesTextViewPr>
  <p:sorterViewPr>
    <p:cViewPr>
      <p:scale>
        <a:sx n="100" d="100"/>
        <a:sy n="100" d="100"/>
      </p:scale>
      <p:origin x="0" y="-806"/>
    </p:cViewPr>
  </p:sorterViewPr>
  <p:notesViewPr>
    <p:cSldViewPr snapToGrid="0">
      <p:cViewPr varScale="1">
        <p:scale>
          <a:sx n="62" d="100"/>
          <a:sy n="62" d="100"/>
        </p:scale>
        <p:origin x="315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40.xml"/><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notesMaster" Target="notesMasters/notesMaster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Light" panose="00000400000000000000" charset="-122"/>
              <a:ea typeface="MiSans Light" panose="0000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Light" panose="00000400000000000000" charset="-122"/>
                <a:ea typeface="MiSans Light" panose="00000400000000000000" charset="-122"/>
              </a:rPr>
            </a:fld>
            <a:endParaRPr lang="zh-CN" altLang="en-US">
              <a:latin typeface="MiSans Light" panose="00000400000000000000" charset="-122"/>
              <a:ea typeface="MiSans Light" panose="0000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Light" panose="00000400000000000000" charset="-122"/>
              <a:ea typeface="MiSans Light" panose="0000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Light" panose="00000400000000000000" charset="-122"/>
                <a:ea typeface="MiSans Light" panose="00000400000000000000" charset="-122"/>
              </a:rPr>
            </a:fld>
            <a:endParaRPr lang="zh-CN" altLang="en-US">
              <a:latin typeface="MiSans Light" panose="00000400000000000000" charset="-122"/>
              <a:ea typeface="MiSans Light" panose="0000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Light" panose="00000400000000000000" charset="-122"/>
                <a:ea typeface="MiSans Light" panose="0000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Light" panose="00000400000000000000" charset="-122"/>
                <a:ea typeface="MiSans Light" panose="0000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Light" panose="00000400000000000000" charset="-122"/>
                <a:ea typeface="MiSans Light" panose="0000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Light" panose="00000400000000000000" charset="-122"/>
                <a:ea typeface="MiSans Light" panose="0000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1pPr>
    <a:lvl2pPr marL="4572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2pPr>
    <a:lvl3pPr marL="9144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3pPr>
    <a:lvl4pPr marL="13716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4pPr>
    <a:lvl5pPr marL="1828800" algn="l" defTabSz="914400" rtl="0" eaLnBrk="1" latinLnBrk="0" hangingPunct="1">
      <a:defRPr sz="1200" kern="1200">
        <a:solidFill>
          <a:schemeClr val="tx1"/>
        </a:solidFill>
        <a:latin typeface="MiSans Light" panose="00000400000000000000" charset="-122"/>
        <a:ea typeface="MiSans Light" panose="000004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userDrawn="1"/>
        </p:nvPicPr>
        <p:blipFill>
          <a:blip r:embed="rId2"/>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955F040-ED43-464F-96F2-927121FE6FD0}"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95CE31C-667C-455E-B312-3B73BAEC61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iSans Light" panose="00000400000000000000"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7" Type="http://schemas.openxmlformats.org/officeDocument/2006/relationships/notesSlide" Target="../notesSlides/notesSlide10.xml"/><Relationship Id="rId16" Type="http://schemas.openxmlformats.org/officeDocument/2006/relationships/slideLayout" Target="../slideLayouts/slideLayout1.xml"/><Relationship Id="rId15" Type="http://schemas.openxmlformats.org/officeDocument/2006/relationships/image" Target="../media/image31.png"/><Relationship Id="rId14" Type="http://schemas.openxmlformats.org/officeDocument/2006/relationships/image" Target="../media/image30.png"/><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19.png"/><Relationship Id="rId7" Type="http://schemas.openxmlformats.org/officeDocument/2006/relationships/image" Target="../media/image18.png"/><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23.png"/><Relationship Id="rId3" Type="http://schemas.openxmlformats.org/officeDocument/2006/relationships/image" Target="../media/image24.png"/><Relationship Id="rId2" Type="http://schemas.openxmlformats.org/officeDocument/2006/relationships/image" Target="../media/image21.png"/><Relationship Id="rId15" Type="http://schemas.openxmlformats.org/officeDocument/2006/relationships/notesSlide" Target="../notesSlides/notesSlide11.xml"/><Relationship Id="rId14" Type="http://schemas.openxmlformats.org/officeDocument/2006/relationships/slideLayout" Target="../slideLayouts/slideLayout1.xml"/><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20.png"/><Relationship Id="rId10" Type="http://schemas.openxmlformats.org/officeDocument/2006/relationships/image" Target="../media/image25.pn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notesSlide" Target="../notesSlides/notesSlide2.xml"/><Relationship Id="rId14" Type="http://schemas.openxmlformats.org/officeDocument/2006/relationships/slideLayout" Target="../slideLayouts/slideLayout1.xml"/><Relationship Id="rId13" Type="http://schemas.openxmlformats.org/officeDocument/2006/relationships/image" Target="../media/image5.pn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2" Type="http://schemas.openxmlformats.org/officeDocument/2006/relationships/notesSlide" Target="../notesSlides/notesSlide5.xml"/><Relationship Id="rId31" Type="http://schemas.openxmlformats.org/officeDocument/2006/relationships/slideLayout" Target="../slideLayouts/slideLayout1.xml"/><Relationship Id="rId30" Type="http://schemas.openxmlformats.org/officeDocument/2006/relationships/image" Target="../media/image12.png"/><Relationship Id="rId3" Type="http://schemas.openxmlformats.org/officeDocument/2006/relationships/tags" Target="../tags/tag15.xml"/><Relationship Id="rId29" Type="http://schemas.openxmlformats.org/officeDocument/2006/relationships/image" Target="../media/image11.png"/><Relationship Id="rId28" Type="http://schemas.openxmlformats.org/officeDocument/2006/relationships/image" Target="../media/image10.png"/><Relationship Id="rId27" Type="http://schemas.openxmlformats.org/officeDocument/2006/relationships/image" Target="../media/image9.png"/><Relationship Id="rId26" Type="http://schemas.openxmlformats.org/officeDocument/2006/relationships/tags" Target="../tags/tag38.xml"/><Relationship Id="rId25" Type="http://schemas.openxmlformats.org/officeDocument/2006/relationships/tags" Target="../tags/tag37.xml"/><Relationship Id="rId24" Type="http://schemas.openxmlformats.org/officeDocument/2006/relationships/tags" Target="../tags/tag36.xml"/><Relationship Id="rId23" Type="http://schemas.openxmlformats.org/officeDocument/2006/relationships/tags" Target="../tags/tag35.xml"/><Relationship Id="rId22" Type="http://schemas.openxmlformats.org/officeDocument/2006/relationships/tags" Target="../tags/tag34.xml"/><Relationship Id="rId21" Type="http://schemas.openxmlformats.org/officeDocument/2006/relationships/tags" Target="../tags/tag33.xml"/><Relationship Id="rId20" Type="http://schemas.openxmlformats.org/officeDocument/2006/relationships/tags" Target="../tags/tag32.xml"/><Relationship Id="rId2" Type="http://schemas.openxmlformats.org/officeDocument/2006/relationships/tags" Target="../tags/tag14.xml"/><Relationship Id="rId19" Type="http://schemas.openxmlformats.org/officeDocument/2006/relationships/tags" Target="../tags/tag31.xml"/><Relationship Id="rId18" Type="http://schemas.openxmlformats.org/officeDocument/2006/relationships/tags" Target="../tags/tag30.xml"/><Relationship Id="rId17" Type="http://schemas.openxmlformats.org/officeDocument/2006/relationships/tags" Target="../tags/tag29.xml"/><Relationship Id="rId16" Type="http://schemas.openxmlformats.org/officeDocument/2006/relationships/tags" Target="../tags/tag28.xml"/><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tags" Target="../tags/tag39.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BackGround"/>
          <p:cNvPicPr>
            <a:picLocks noChangeAspect="1"/>
          </p:cNvPicPr>
          <p:nvPr/>
        </p:nvPicPr>
        <p:blipFill>
          <a:blip r:embed="rId1"/>
          <a:stretch>
            <a:fillRect/>
          </a:stretch>
        </p:blipFill>
        <p:spPr>
          <a:xfrm>
            <a:off x="0" y="0"/>
            <a:ext cx="9144000" cy="5143500"/>
          </a:xfrm>
          <a:prstGeom prst="rect">
            <a:avLst/>
          </a:prstGeom>
        </p:spPr>
      </p:pic>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8718205" y="291334"/>
            <a:ext cx="205274" cy="149290"/>
            <a:chOff x="5575041" y="1119673"/>
            <a:chExt cx="205274" cy="149290"/>
          </a:xfrm>
        </p:grpSpPr>
        <p:cxnSp>
          <p:nvCxnSpPr>
            <p:cNvPr id="38" name="直接连接符 37"/>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5" name="矩形 114"/>
          <p:cNvSpPr/>
          <p:nvPr/>
        </p:nvSpPr>
        <p:spPr bwMode="auto">
          <a:xfrm>
            <a:off x="4727997" y="3058665"/>
            <a:ext cx="4517216" cy="521970"/>
          </a:xfrm>
          <a:prstGeom prst="rect">
            <a:avLst/>
          </a:prstGeom>
        </p:spPr>
        <p:txBody>
          <a:bodyPr wrap="square">
            <a:spAutoFit/>
          </a:bodyPr>
          <a:lstStyle/>
          <a:p>
            <a:pPr defTabSz="914400"/>
            <a:r>
              <a:rPr lang="zh-CN" altLang="en-US" sz="2800" b="0" i="0">
                <a:solidFill>
                  <a:schemeClr val="tx1">
                    <a:lumMod val="65000"/>
                    <a:lumOff val="35000"/>
                  </a:schemeClr>
                </a:solidFill>
                <a:effectLst/>
                <a:latin typeface="+mj-ea"/>
                <a:ea typeface="+mj-ea"/>
              </a:rPr>
              <a:t>星露谷风格农场</a:t>
            </a:r>
            <a:r>
              <a:rPr lang="zh-CN" altLang="en-US" sz="2800" b="0" i="0">
                <a:solidFill>
                  <a:schemeClr val="tx1">
                    <a:lumMod val="65000"/>
                    <a:lumOff val="35000"/>
                  </a:schemeClr>
                </a:solidFill>
                <a:effectLst/>
                <a:latin typeface="+mj-ea"/>
                <a:ea typeface="+mj-ea"/>
              </a:rPr>
              <a:t>游戏</a:t>
            </a:r>
            <a:endParaRPr lang="zh-CN" altLang="en-US" sz="2800" b="0" i="0">
              <a:solidFill>
                <a:schemeClr val="tx1">
                  <a:lumMod val="65000"/>
                  <a:lumOff val="35000"/>
                </a:schemeClr>
              </a:solidFill>
              <a:effectLst/>
              <a:latin typeface="+mj-ea"/>
              <a:ea typeface="+mj-ea"/>
            </a:endParaRPr>
          </a:p>
        </p:txBody>
      </p:sp>
      <p:sp>
        <p:nvSpPr>
          <p:cNvPr id="3" name="矩形: 圆角 2"/>
          <p:cNvSpPr/>
          <p:nvPr/>
        </p:nvSpPr>
        <p:spPr>
          <a:xfrm>
            <a:off x="591820" y="3825875"/>
            <a:ext cx="2503805" cy="92456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1600" b="1" dirty="0">
                <a:solidFill>
                  <a:schemeClr val="tx1"/>
                </a:solidFill>
                <a:sym typeface="+mn-ea"/>
              </a:rPr>
              <a:t>2353127 </a:t>
            </a:r>
            <a:r>
              <a:rPr lang="zh-CN" altLang="en-US" sz="1600" b="1" dirty="0">
                <a:solidFill>
                  <a:schemeClr val="tx1"/>
                </a:solidFill>
                <a:sym typeface="+mn-ea"/>
              </a:rPr>
              <a:t>曹津硕 </a:t>
            </a:r>
            <a:r>
              <a:rPr lang="en-US" altLang="zh-CN" sz="1600" b="1" dirty="0">
                <a:solidFill>
                  <a:schemeClr val="tx1"/>
                </a:solidFill>
                <a:sym typeface="+mn-ea"/>
              </a:rPr>
              <a:t>(</a:t>
            </a:r>
            <a:r>
              <a:rPr lang="zh-CN" altLang="en-US" sz="1600" b="1" dirty="0">
                <a:solidFill>
                  <a:schemeClr val="tx1"/>
                </a:solidFill>
                <a:sym typeface="+mn-ea"/>
              </a:rPr>
              <a:t>组长</a:t>
            </a:r>
            <a:r>
              <a:rPr lang="en-US" altLang="zh-CN" sz="1600" b="1" dirty="0">
                <a:solidFill>
                  <a:schemeClr val="tx1"/>
                </a:solidFill>
                <a:sym typeface="+mn-ea"/>
              </a:rPr>
              <a:t>)</a:t>
            </a:r>
            <a:endParaRPr lang="en-US" altLang="zh-CN" sz="1600" b="1" dirty="0">
              <a:solidFill>
                <a:schemeClr val="tx1"/>
              </a:solidFill>
            </a:endParaRPr>
          </a:p>
          <a:p>
            <a:pPr lvl="0"/>
            <a:r>
              <a:rPr lang="en-US" sz="1600" b="1" dirty="0">
                <a:solidFill>
                  <a:schemeClr val="tx1"/>
                </a:solidFill>
                <a:sym typeface="+mn-ea"/>
              </a:rPr>
              <a:t>2351493</a:t>
            </a:r>
            <a:r>
              <a:rPr lang="en-US" altLang="zh-CN" sz="1600" b="1" dirty="0">
                <a:solidFill>
                  <a:schemeClr val="tx1"/>
                </a:solidFill>
                <a:sym typeface="+mn-ea"/>
              </a:rPr>
              <a:t> </a:t>
            </a:r>
            <a:r>
              <a:rPr lang="zh-CN" altLang="en-US" sz="1600" b="1" dirty="0">
                <a:solidFill>
                  <a:schemeClr val="tx1"/>
                </a:solidFill>
                <a:sym typeface="+mn-ea"/>
              </a:rPr>
              <a:t>胡浩杰</a:t>
            </a:r>
            <a:endParaRPr lang="en-US" altLang="zh-CN" sz="1600" b="1" dirty="0">
              <a:solidFill>
                <a:schemeClr val="tx1"/>
              </a:solidFill>
            </a:endParaRPr>
          </a:p>
          <a:p>
            <a:pPr lvl="0"/>
            <a:r>
              <a:rPr lang="en-US" altLang="zh-CN" sz="1600" b="1" dirty="0">
                <a:solidFill>
                  <a:schemeClr val="tx1"/>
                </a:solidFill>
                <a:sym typeface="+mn-ea"/>
              </a:rPr>
              <a:t>2353741 </a:t>
            </a:r>
            <a:r>
              <a:rPr lang="zh-CN" altLang="en-US" sz="1600" b="1" dirty="0">
                <a:solidFill>
                  <a:schemeClr val="tx1"/>
                </a:solidFill>
                <a:sym typeface="+mn-ea"/>
              </a:rPr>
              <a:t>胡正华</a:t>
            </a:r>
            <a:endParaRPr lang="zh-CN" altLang="en-US" sz="1600" b="1" dirty="0">
              <a:solidFill>
                <a:schemeClr val="tx1"/>
              </a:solidFill>
              <a:sym typeface="+mn-ea"/>
            </a:endParaRPr>
          </a:p>
        </p:txBody>
      </p:sp>
      <p:pic>
        <p:nvPicPr>
          <p:cNvPr id="8" name="图片 7" descr="Title"/>
          <p:cNvPicPr>
            <a:picLocks noChangeAspect="1"/>
          </p:cNvPicPr>
          <p:nvPr/>
        </p:nvPicPr>
        <p:blipFill>
          <a:blip r:embed="rId2"/>
          <a:stretch>
            <a:fillRect/>
          </a:stretch>
        </p:blipFill>
        <p:spPr>
          <a:xfrm>
            <a:off x="2343785" y="1028700"/>
            <a:ext cx="4321175" cy="2030095"/>
          </a:xfrm>
          <a:prstGeom prst="rect">
            <a:avLst/>
          </a:prstGeom>
        </p:spPr>
      </p:pic>
      <p:sp>
        <p:nvSpPr>
          <p:cNvPr id="20" name="文本占位符 19"/>
          <p:cNvSpPr>
            <a:spLocks noGrp="1"/>
          </p:cNvSpPr>
          <p:nvPr>
            <p:ph type="body" sz="quarter" idx="16"/>
          </p:nvPr>
        </p:nvSpPr>
        <p:spPr>
          <a:xfrm>
            <a:off x="3410585" y="4304030"/>
            <a:ext cx="5726430" cy="343535"/>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p>
            <a:pPr lvl="0" algn="l"/>
            <a:r>
              <a:rPr lang="en-US" altLang="zh-CN" sz="1600" dirty="0">
                <a:solidFill>
                  <a:schemeClr val="bg1"/>
                </a:solidFill>
              </a:rPr>
              <a:t>GitHub: https://https://github.com/Jackey0903/Stardew-Valley</a:t>
            </a:r>
            <a:endParaRPr lang="en-US" altLang="zh-CN"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1"/>
          <a:stretch>
            <a:fillRect/>
          </a:stretch>
        </p:blipFill>
        <p:spPr>
          <a:xfrm>
            <a:off x="2527935" y="82550"/>
            <a:ext cx="6189980" cy="4723130"/>
          </a:xfrm>
          <a:prstGeom prst="rect">
            <a:avLst/>
          </a:prstGeom>
        </p:spPr>
      </p:pic>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23190" y="1039495"/>
            <a:ext cx="4572000" cy="368300"/>
          </a:xfrm>
          <a:prstGeom prst="rect">
            <a:avLst/>
          </a:prstGeom>
          <a:noFill/>
        </p:spPr>
        <p:txBody>
          <a:bodyPr wrap="square" rtlCol="0" anchor="t">
            <a:spAutoFit/>
          </a:bodyPr>
          <a:p>
            <a:r>
              <a:rPr lang="en-US" dirty="0">
                <a:latin typeface="汉仪方叠体简" panose="02010600000101010101" charset="-122"/>
                <a:ea typeface="汉仪方叠体简" panose="02010600000101010101" charset="-122"/>
                <a:sym typeface="汉仪方叠体简" panose="02010600000101010101" charset="-122"/>
              </a:rPr>
              <a:t>Class Scene</a:t>
            </a:r>
            <a:endParaRPr lang="en-US" altLang="en-US" dirty="0">
              <a:latin typeface="汉仪方叠体简" panose="02010600000101010101" charset="-122"/>
              <a:ea typeface="汉仪方叠体简" panose="02010600000101010101" charset="-122"/>
              <a:sym typeface="汉仪方叠体简" panose="02010600000101010101" charset="-122"/>
            </a:endParaRPr>
          </a:p>
        </p:txBody>
      </p:sp>
      <p:sp>
        <p:nvSpPr>
          <p:cNvPr id="8" name="文本框 7"/>
          <p:cNvSpPr txBox="1"/>
          <p:nvPr/>
        </p:nvSpPr>
        <p:spPr>
          <a:xfrm>
            <a:off x="123190" y="1654810"/>
            <a:ext cx="1995805" cy="2306955"/>
          </a:xfrm>
          <a:prstGeom prst="rect">
            <a:avLst/>
          </a:prstGeom>
          <a:noFill/>
        </p:spPr>
        <p:txBody>
          <a:bodyPr wrap="square" rtlCol="0" anchor="t">
            <a:spAutoFit/>
          </a:bodyPr>
          <a:p>
            <a:r>
              <a:rPr lang="zh-CN" altLang="en-US" b="1">
                <a:solidFill>
                  <a:schemeClr val="accent3"/>
                </a:solidFill>
              </a:rPr>
              <a:t>These scenes inherit from the Scene class, </a:t>
            </a:r>
            <a:r>
              <a:rPr lang="en-US" altLang="zh-CN" b="1">
                <a:solidFill>
                  <a:schemeClr val="accent3"/>
                </a:solidFill>
              </a:rPr>
              <a:t>and</a:t>
            </a:r>
            <a:r>
              <a:rPr lang="zh-CN" altLang="en-US" b="1">
                <a:solidFill>
                  <a:schemeClr val="accent3"/>
                </a:solidFill>
              </a:rPr>
              <a:t> </a:t>
            </a:r>
            <a:r>
              <a:rPr lang="zh-CN" altLang="en-US" b="1">
                <a:solidFill>
                  <a:schemeClr val="accent3"/>
                </a:solidFill>
                <a:highlight>
                  <a:srgbClr val="FFFF00"/>
                </a:highlight>
              </a:rPr>
              <a:t>BaseMapScene</a:t>
            </a:r>
            <a:r>
              <a:rPr lang="zh-CN" altLang="en-US" b="1">
                <a:solidFill>
                  <a:schemeClr val="accent3"/>
                </a:solidFill>
              </a:rPr>
              <a:t> is responsible for managing the calls to each scene</a:t>
            </a:r>
            <a:r>
              <a:rPr lang="en-US" altLang="zh-CN" b="1">
                <a:solidFill>
                  <a:schemeClr val="accent3"/>
                </a:solidFill>
              </a:rPr>
              <a:t>.</a:t>
            </a:r>
            <a:endParaRPr lang="en-US" altLang="zh-CN" b="1">
              <a:solidFill>
                <a:schemeClr val="accent3"/>
              </a:solidFill>
            </a:endParaRPr>
          </a:p>
        </p:txBody>
      </p:sp>
      <p:pic>
        <p:nvPicPr>
          <p:cNvPr id="9" name="图片 8" descr="Lewis"/>
          <p:cNvPicPr>
            <a:picLocks noChangeAspect="1"/>
          </p:cNvPicPr>
          <p:nvPr/>
        </p:nvPicPr>
        <p:blipFill>
          <a:blip r:embed="rId2"/>
          <a:stretch>
            <a:fillRect/>
          </a:stretch>
        </p:blipFill>
        <p:spPr>
          <a:xfrm>
            <a:off x="8561705" y="1509395"/>
            <a:ext cx="361950" cy="616585"/>
          </a:xfrm>
          <a:prstGeom prst="rect">
            <a:avLst/>
          </a:prstGeom>
        </p:spPr>
      </p:pic>
      <p:pic>
        <p:nvPicPr>
          <p:cNvPr id="10" name="图片 9" descr="Leah"/>
          <p:cNvPicPr>
            <a:picLocks noChangeAspect="1"/>
          </p:cNvPicPr>
          <p:nvPr/>
        </p:nvPicPr>
        <p:blipFill>
          <a:blip r:embed="rId3"/>
          <a:stretch>
            <a:fillRect/>
          </a:stretch>
        </p:blipFill>
        <p:spPr>
          <a:xfrm>
            <a:off x="8343900" y="3034665"/>
            <a:ext cx="374015" cy="694690"/>
          </a:xfrm>
          <a:prstGeom prst="rect">
            <a:avLst/>
          </a:prstGeom>
        </p:spPr>
      </p:pic>
      <p:pic>
        <p:nvPicPr>
          <p:cNvPr id="11" name="图片 10" descr="Demi"/>
          <p:cNvPicPr>
            <a:picLocks noChangeAspect="1"/>
          </p:cNvPicPr>
          <p:nvPr/>
        </p:nvPicPr>
        <p:blipFill>
          <a:blip r:embed="rId4"/>
          <a:stretch>
            <a:fillRect/>
          </a:stretch>
        </p:blipFill>
        <p:spPr>
          <a:xfrm>
            <a:off x="8343900" y="365760"/>
            <a:ext cx="304165" cy="673735"/>
          </a:xfrm>
          <a:prstGeom prst="rect">
            <a:avLst/>
          </a:prstGeom>
        </p:spPr>
      </p:pic>
      <p:pic>
        <p:nvPicPr>
          <p:cNvPr id="12" name="图片 11" descr="Pig_Left_1"/>
          <p:cNvPicPr>
            <a:picLocks noChangeAspect="1"/>
          </p:cNvPicPr>
          <p:nvPr/>
        </p:nvPicPr>
        <p:blipFill>
          <a:blip r:embed="rId5"/>
          <a:stretch>
            <a:fillRect/>
          </a:stretch>
        </p:blipFill>
        <p:spPr>
          <a:xfrm>
            <a:off x="8717915" y="2125980"/>
            <a:ext cx="347345" cy="224155"/>
          </a:xfrm>
          <a:prstGeom prst="rect">
            <a:avLst/>
          </a:prstGeom>
        </p:spPr>
      </p:pic>
      <p:pic>
        <p:nvPicPr>
          <p:cNvPr id="20" name="图片 19" descr="Cat_Left_2"/>
          <p:cNvPicPr>
            <a:picLocks noChangeAspect="1"/>
          </p:cNvPicPr>
          <p:nvPr/>
        </p:nvPicPr>
        <p:blipFill>
          <a:blip r:embed="rId6"/>
          <a:stretch>
            <a:fillRect/>
          </a:stretch>
        </p:blipFill>
        <p:spPr>
          <a:xfrm>
            <a:off x="8343900" y="3729355"/>
            <a:ext cx="315595" cy="270510"/>
          </a:xfrm>
          <a:prstGeom prst="rect">
            <a:avLst/>
          </a:prstGeom>
        </p:spPr>
      </p:pic>
      <p:pic>
        <p:nvPicPr>
          <p:cNvPr id="21" name="图片 20" descr="Cow_Left_1"/>
          <p:cNvPicPr>
            <a:picLocks noChangeAspect="1"/>
          </p:cNvPicPr>
          <p:nvPr/>
        </p:nvPicPr>
        <p:blipFill>
          <a:blip r:embed="rId7"/>
          <a:stretch>
            <a:fillRect/>
          </a:stretch>
        </p:blipFill>
        <p:spPr>
          <a:xfrm>
            <a:off x="8717915" y="2508885"/>
            <a:ext cx="344170" cy="229235"/>
          </a:xfrm>
          <a:prstGeom prst="rect">
            <a:avLst/>
          </a:prstGeom>
        </p:spPr>
      </p:pic>
      <p:pic>
        <p:nvPicPr>
          <p:cNvPr id="22" name="图片 21" descr="Sheep_Left_1"/>
          <p:cNvPicPr>
            <a:picLocks noChangeAspect="1"/>
          </p:cNvPicPr>
          <p:nvPr/>
        </p:nvPicPr>
        <p:blipFill>
          <a:blip r:embed="rId8"/>
          <a:stretch>
            <a:fillRect/>
          </a:stretch>
        </p:blipFill>
        <p:spPr>
          <a:xfrm>
            <a:off x="8739505" y="2816860"/>
            <a:ext cx="322580" cy="223520"/>
          </a:xfrm>
          <a:prstGeom prst="rect">
            <a:avLst/>
          </a:prstGeom>
        </p:spPr>
      </p:pic>
      <p:pic>
        <p:nvPicPr>
          <p:cNvPr id="28" name="图片 27" descr="Stand_Down"/>
          <p:cNvPicPr>
            <a:picLocks noChangeAspect="1"/>
          </p:cNvPicPr>
          <p:nvPr/>
        </p:nvPicPr>
        <p:blipFill>
          <a:blip r:embed="rId9"/>
          <a:stretch>
            <a:fillRect/>
          </a:stretch>
        </p:blipFill>
        <p:spPr>
          <a:xfrm>
            <a:off x="7520940" y="121285"/>
            <a:ext cx="284480" cy="614680"/>
          </a:xfrm>
          <a:prstGeom prst="rect">
            <a:avLst/>
          </a:prstGeom>
        </p:spPr>
      </p:pic>
      <p:pic>
        <p:nvPicPr>
          <p:cNvPr id="36" name="图片 35" descr="Stand_Down"/>
          <p:cNvPicPr>
            <a:picLocks noChangeAspect="1"/>
          </p:cNvPicPr>
          <p:nvPr/>
        </p:nvPicPr>
        <p:blipFill>
          <a:blip r:embed="rId9"/>
          <a:stretch>
            <a:fillRect/>
          </a:stretch>
        </p:blipFill>
        <p:spPr>
          <a:xfrm>
            <a:off x="7738745" y="1407160"/>
            <a:ext cx="217805" cy="470535"/>
          </a:xfrm>
          <a:prstGeom prst="rect">
            <a:avLst/>
          </a:prstGeom>
        </p:spPr>
      </p:pic>
      <p:pic>
        <p:nvPicPr>
          <p:cNvPr id="37" name="图片 36" descr="Stand_Down"/>
          <p:cNvPicPr>
            <a:picLocks noChangeAspect="1"/>
          </p:cNvPicPr>
          <p:nvPr/>
        </p:nvPicPr>
        <p:blipFill>
          <a:blip r:embed="rId9"/>
          <a:stretch>
            <a:fillRect/>
          </a:stretch>
        </p:blipFill>
        <p:spPr>
          <a:xfrm>
            <a:off x="7647940" y="2895600"/>
            <a:ext cx="217805" cy="470535"/>
          </a:xfrm>
          <a:prstGeom prst="rect">
            <a:avLst/>
          </a:prstGeom>
        </p:spPr>
      </p:pic>
      <p:pic>
        <p:nvPicPr>
          <p:cNvPr id="38" name="图片 37" descr="Mine_1"/>
          <p:cNvPicPr>
            <a:picLocks noChangeAspect="1"/>
          </p:cNvPicPr>
          <p:nvPr/>
        </p:nvPicPr>
        <p:blipFill>
          <a:blip r:embed="rId10"/>
          <a:stretch>
            <a:fillRect/>
          </a:stretch>
        </p:blipFill>
        <p:spPr>
          <a:xfrm>
            <a:off x="7520940" y="908050"/>
            <a:ext cx="343535" cy="343535"/>
          </a:xfrm>
          <a:prstGeom prst="rect">
            <a:avLst/>
          </a:prstGeom>
        </p:spPr>
      </p:pic>
      <p:pic>
        <p:nvPicPr>
          <p:cNvPr id="40" name="图片 39" descr="Map1_D"/>
          <p:cNvPicPr>
            <a:picLocks noChangeAspect="1"/>
          </p:cNvPicPr>
          <p:nvPr/>
        </p:nvPicPr>
        <p:blipFill>
          <a:blip r:embed="rId11"/>
          <a:stretch>
            <a:fillRect/>
          </a:stretch>
        </p:blipFill>
        <p:spPr>
          <a:xfrm>
            <a:off x="5772150" y="233045"/>
            <a:ext cx="700405" cy="502920"/>
          </a:xfrm>
          <a:prstGeom prst="rect">
            <a:avLst/>
          </a:prstGeom>
        </p:spPr>
      </p:pic>
      <p:pic>
        <p:nvPicPr>
          <p:cNvPr id="56" name="图片 55" descr="Map2_D"/>
          <p:cNvPicPr>
            <a:picLocks noChangeAspect="1"/>
          </p:cNvPicPr>
          <p:nvPr/>
        </p:nvPicPr>
        <p:blipFill>
          <a:blip r:embed="rId12"/>
          <a:stretch>
            <a:fillRect/>
          </a:stretch>
        </p:blipFill>
        <p:spPr>
          <a:xfrm>
            <a:off x="5833745" y="1654175"/>
            <a:ext cx="638810" cy="458470"/>
          </a:xfrm>
          <a:prstGeom prst="rect">
            <a:avLst/>
          </a:prstGeom>
        </p:spPr>
      </p:pic>
      <p:pic>
        <p:nvPicPr>
          <p:cNvPr id="58" name="图片 57" descr="Map3_D"/>
          <p:cNvPicPr>
            <a:picLocks noChangeAspect="1"/>
          </p:cNvPicPr>
          <p:nvPr/>
        </p:nvPicPr>
        <p:blipFill>
          <a:blip r:embed="rId13"/>
          <a:stretch>
            <a:fillRect/>
          </a:stretch>
        </p:blipFill>
        <p:spPr>
          <a:xfrm>
            <a:off x="5833110" y="2780665"/>
            <a:ext cx="639445" cy="458470"/>
          </a:xfrm>
          <a:prstGeom prst="rect">
            <a:avLst/>
          </a:prstGeom>
        </p:spPr>
      </p:pic>
      <p:pic>
        <p:nvPicPr>
          <p:cNvPr id="59" name="图片 58" descr="设置界面"/>
          <p:cNvPicPr>
            <a:picLocks noChangeAspect="1"/>
          </p:cNvPicPr>
          <p:nvPr/>
        </p:nvPicPr>
        <p:blipFill>
          <a:blip r:embed="rId14"/>
          <a:stretch>
            <a:fillRect/>
          </a:stretch>
        </p:blipFill>
        <p:spPr>
          <a:xfrm>
            <a:off x="4297045" y="2982595"/>
            <a:ext cx="1204595" cy="675640"/>
          </a:xfrm>
          <a:prstGeom prst="rect">
            <a:avLst/>
          </a:prstGeom>
        </p:spPr>
      </p:pic>
      <p:pic>
        <p:nvPicPr>
          <p:cNvPr id="62" name="图片 61"/>
          <p:cNvPicPr>
            <a:picLocks noChangeAspect="1"/>
          </p:cNvPicPr>
          <p:nvPr/>
        </p:nvPicPr>
        <p:blipFill>
          <a:blip r:embed="rId15"/>
          <a:stretch>
            <a:fillRect/>
          </a:stretch>
        </p:blipFill>
        <p:spPr>
          <a:xfrm>
            <a:off x="6229985" y="4211320"/>
            <a:ext cx="1417955" cy="793115"/>
          </a:xfrm>
          <a:prstGeom prst="rect">
            <a:avLst/>
          </a:prstGeom>
        </p:spPr>
      </p:pic>
      <p:sp>
        <p:nvSpPr>
          <p:cNvPr id="64" name="文本框 63"/>
          <p:cNvSpPr txBox="1"/>
          <p:nvPr/>
        </p:nvSpPr>
        <p:spPr>
          <a:xfrm>
            <a:off x="228600" y="233045"/>
            <a:ext cx="4572000" cy="460375"/>
          </a:xfrm>
          <a:prstGeom prst="rect">
            <a:avLst/>
          </a:prstGeom>
          <a:noFill/>
        </p:spPr>
        <p:txBody>
          <a:bodyPr wrap="square" rtlCol="0" anchor="t">
            <a:spAutoFit/>
          </a:bodyPr>
          <a:p>
            <a:r>
              <a:rPr lang="zh-CN" alt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encapsulation</a:t>
            </a:r>
            <a:r>
              <a:rPr lang="en-US" altLang="zh-CN"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&amp;</a:t>
            </a:r>
            <a:r>
              <a:rPr lang="zh-CN" alt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inherit</a:t>
            </a:r>
            <a:endParaRPr lang="zh-CN" alt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02870" y="504190"/>
            <a:ext cx="4572000" cy="368300"/>
          </a:xfrm>
          <a:prstGeom prst="rect">
            <a:avLst/>
          </a:prstGeom>
          <a:noFill/>
        </p:spPr>
        <p:txBody>
          <a:bodyPr wrap="square" rtlCol="0" anchor="t">
            <a:spAutoFit/>
          </a:bodyPr>
          <a:p>
            <a:r>
              <a:rPr lang="en-US" dirty="0">
                <a:latin typeface="汉仪方叠体简" panose="02010600000101010101" charset="-122"/>
                <a:ea typeface="汉仪方叠体简" panose="02010600000101010101" charset="-122"/>
                <a:sym typeface="汉仪方叠体简" panose="02010600000101010101" charset="-122"/>
              </a:rPr>
              <a:t>Class Player</a:t>
            </a:r>
            <a:endParaRPr lang="en-US" dirty="0">
              <a:latin typeface="汉仪方叠体简" panose="02010600000101010101" charset="-122"/>
              <a:ea typeface="汉仪方叠体简" panose="02010600000101010101" charset="-122"/>
              <a:sym typeface="汉仪方叠体简" panose="02010600000101010101" charset="-122"/>
            </a:endParaRPr>
          </a:p>
        </p:txBody>
      </p:sp>
      <p:sp>
        <p:nvSpPr>
          <p:cNvPr id="3" name="文本框 2"/>
          <p:cNvSpPr txBox="1"/>
          <p:nvPr/>
        </p:nvSpPr>
        <p:spPr>
          <a:xfrm>
            <a:off x="102870" y="1962785"/>
            <a:ext cx="4572000" cy="368300"/>
          </a:xfrm>
          <a:prstGeom prst="rect">
            <a:avLst/>
          </a:prstGeom>
          <a:noFill/>
        </p:spPr>
        <p:txBody>
          <a:bodyPr wrap="square" rtlCol="0" anchor="t">
            <a:spAutoFit/>
          </a:bodyPr>
          <a:p>
            <a:r>
              <a:rPr lang="en-US" dirty="0">
                <a:latin typeface="汉仪方叠体简" panose="02010600000101010101" charset="-122"/>
                <a:ea typeface="汉仪方叠体简" panose="02010600000101010101" charset="-122"/>
                <a:sym typeface="汉仪方叠体简" panose="02010600000101010101" charset="-122"/>
              </a:rPr>
              <a:t>Class Npc</a:t>
            </a:r>
            <a:endParaRPr lang="en-US" dirty="0">
              <a:latin typeface="汉仪方叠体简" panose="02010600000101010101" charset="-122"/>
              <a:ea typeface="汉仪方叠体简" panose="02010600000101010101" charset="-122"/>
              <a:sym typeface="汉仪方叠体简" panose="02010600000101010101" charset="-122"/>
            </a:endParaRPr>
          </a:p>
        </p:txBody>
      </p:sp>
      <p:sp>
        <p:nvSpPr>
          <p:cNvPr id="8" name="文本框 7"/>
          <p:cNvSpPr txBox="1"/>
          <p:nvPr/>
        </p:nvSpPr>
        <p:spPr>
          <a:xfrm>
            <a:off x="102870" y="3356610"/>
            <a:ext cx="4572000" cy="368300"/>
          </a:xfrm>
          <a:prstGeom prst="rect">
            <a:avLst/>
          </a:prstGeom>
          <a:noFill/>
        </p:spPr>
        <p:txBody>
          <a:bodyPr wrap="square" rtlCol="0" anchor="t">
            <a:spAutoFit/>
          </a:bodyPr>
          <a:p>
            <a:r>
              <a:rPr lang="en-US" dirty="0">
                <a:latin typeface="汉仪方叠体简" panose="02010600000101010101" charset="-122"/>
                <a:ea typeface="汉仪方叠体简" panose="02010600000101010101" charset="-122"/>
                <a:sym typeface="汉仪方叠体简" panose="02010600000101010101" charset="-122"/>
              </a:rPr>
              <a:t>Class Animal</a:t>
            </a:r>
            <a:endParaRPr lang="en-US" dirty="0">
              <a:latin typeface="汉仪方叠体简" panose="02010600000101010101" charset="-122"/>
              <a:ea typeface="汉仪方叠体简" panose="02010600000101010101" charset="-122"/>
              <a:sym typeface="汉仪方叠体简" panose="02010600000101010101" charset="-122"/>
            </a:endParaRPr>
          </a:p>
        </p:txBody>
      </p:sp>
      <p:pic>
        <p:nvPicPr>
          <p:cNvPr id="20" name="图片 19"/>
          <p:cNvPicPr>
            <a:picLocks noChangeAspect="1"/>
          </p:cNvPicPr>
          <p:nvPr/>
        </p:nvPicPr>
        <p:blipFill>
          <a:blip r:embed="rId1"/>
          <a:stretch>
            <a:fillRect/>
          </a:stretch>
        </p:blipFill>
        <p:spPr>
          <a:xfrm>
            <a:off x="3152140" y="3143885"/>
            <a:ext cx="2061210" cy="1880235"/>
          </a:xfrm>
          <a:prstGeom prst="rect">
            <a:avLst/>
          </a:prstGeom>
        </p:spPr>
      </p:pic>
      <p:pic>
        <p:nvPicPr>
          <p:cNvPr id="21" name="图片 20" descr="Pig_Left_1"/>
          <p:cNvPicPr>
            <a:picLocks noChangeAspect="1"/>
          </p:cNvPicPr>
          <p:nvPr/>
        </p:nvPicPr>
        <p:blipFill>
          <a:blip r:embed="rId2"/>
          <a:stretch>
            <a:fillRect/>
          </a:stretch>
        </p:blipFill>
        <p:spPr>
          <a:xfrm>
            <a:off x="5685790" y="4562475"/>
            <a:ext cx="525145" cy="339090"/>
          </a:xfrm>
          <a:prstGeom prst="rect">
            <a:avLst/>
          </a:prstGeom>
        </p:spPr>
      </p:pic>
      <p:pic>
        <p:nvPicPr>
          <p:cNvPr id="22" name="图片 21" descr="Sheep_Left_1"/>
          <p:cNvPicPr>
            <a:picLocks noChangeAspect="1"/>
          </p:cNvPicPr>
          <p:nvPr/>
        </p:nvPicPr>
        <p:blipFill>
          <a:blip r:embed="rId3"/>
          <a:stretch>
            <a:fillRect/>
          </a:stretch>
        </p:blipFill>
        <p:spPr>
          <a:xfrm>
            <a:off x="5685790" y="4211955"/>
            <a:ext cx="506095" cy="350520"/>
          </a:xfrm>
          <a:prstGeom prst="rect">
            <a:avLst/>
          </a:prstGeom>
        </p:spPr>
      </p:pic>
      <p:pic>
        <p:nvPicPr>
          <p:cNvPr id="28" name="图片 27" descr="Cow_Left_1"/>
          <p:cNvPicPr>
            <a:picLocks noChangeAspect="1"/>
          </p:cNvPicPr>
          <p:nvPr/>
        </p:nvPicPr>
        <p:blipFill>
          <a:blip r:embed="rId4"/>
          <a:stretch>
            <a:fillRect/>
          </a:stretch>
        </p:blipFill>
        <p:spPr>
          <a:xfrm>
            <a:off x="5685790" y="3852545"/>
            <a:ext cx="473710" cy="315595"/>
          </a:xfrm>
          <a:prstGeom prst="rect">
            <a:avLst/>
          </a:prstGeom>
        </p:spPr>
      </p:pic>
      <p:pic>
        <p:nvPicPr>
          <p:cNvPr id="36" name="图片 35" descr="Cat_Left_2"/>
          <p:cNvPicPr>
            <a:picLocks noChangeAspect="1"/>
          </p:cNvPicPr>
          <p:nvPr/>
        </p:nvPicPr>
        <p:blipFill>
          <a:blip r:embed="rId5"/>
          <a:stretch>
            <a:fillRect/>
          </a:stretch>
        </p:blipFill>
        <p:spPr>
          <a:xfrm>
            <a:off x="5685790" y="3410585"/>
            <a:ext cx="405130" cy="347345"/>
          </a:xfrm>
          <a:prstGeom prst="rect">
            <a:avLst/>
          </a:prstGeom>
        </p:spPr>
      </p:pic>
      <p:pic>
        <p:nvPicPr>
          <p:cNvPr id="37" name="图片 36"/>
          <p:cNvPicPr>
            <a:picLocks noChangeAspect="1"/>
          </p:cNvPicPr>
          <p:nvPr/>
        </p:nvPicPr>
        <p:blipFill>
          <a:blip r:embed="rId6"/>
          <a:stretch>
            <a:fillRect/>
          </a:stretch>
        </p:blipFill>
        <p:spPr>
          <a:xfrm>
            <a:off x="3152140" y="1577340"/>
            <a:ext cx="2752090" cy="1717040"/>
          </a:xfrm>
          <a:prstGeom prst="rect">
            <a:avLst/>
          </a:prstGeom>
        </p:spPr>
      </p:pic>
      <p:pic>
        <p:nvPicPr>
          <p:cNvPr id="39" name="图片 38" descr="Lewis"/>
          <p:cNvPicPr>
            <a:picLocks noChangeAspect="1"/>
          </p:cNvPicPr>
          <p:nvPr/>
        </p:nvPicPr>
        <p:blipFill>
          <a:blip r:embed="rId7"/>
          <a:stretch>
            <a:fillRect/>
          </a:stretch>
        </p:blipFill>
        <p:spPr>
          <a:xfrm>
            <a:off x="6159500" y="2139950"/>
            <a:ext cx="361950" cy="616585"/>
          </a:xfrm>
          <a:prstGeom prst="rect">
            <a:avLst/>
          </a:prstGeom>
        </p:spPr>
      </p:pic>
      <p:pic>
        <p:nvPicPr>
          <p:cNvPr id="40" name="图片 39" descr="Leah"/>
          <p:cNvPicPr>
            <a:picLocks noChangeAspect="1"/>
          </p:cNvPicPr>
          <p:nvPr/>
        </p:nvPicPr>
        <p:blipFill>
          <a:blip r:embed="rId8"/>
          <a:stretch>
            <a:fillRect/>
          </a:stretch>
        </p:blipFill>
        <p:spPr>
          <a:xfrm>
            <a:off x="6191885" y="2715895"/>
            <a:ext cx="374015" cy="694690"/>
          </a:xfrm>
          <a:prstGeom prst="rect">
            <a:avLst/>
          </a:prstGeom>
        </p:spPr>
      </p:pic>
      <p:pic>
        <p:nvPicPr>
          <p:cNvPr id="54" name="图片 53"/>
          <p:cNvPicPr>
            <a:picLocks noChangeAspect="1"/>
          </p:cNvPicPr>
          <p:nvPr/>
        </p:nvPicPr>
        <p:blipFill>
          <a:blip r:embed="rId9"/>
          <a:stretch>
            <a:fillRect/>
          </a:stretch>
        </p:blipFill>
        <p:spPr>
          <a:xfrm>
            <a:off x="2918460" y="0"/>
            <a:ext cx="5024120" cy="1511935"/>
          </a:xfrm>
          <a:prstGeom prst="rect">
            <a:avLst/>
          </a:prstGeom>
        </p:spPr>
      </p:pic>
      <p:pic>
        <p:nvPicPr>
          <p:cNvPr id="56" name="图片 55" descr="Stand_Down"/>
          <p:cNvPicPr>
            <a:picLocks noChangeAspect="1"/>
          </p:cNvPicPr>
          <p:nvPr/>
        </p:nvPicPr>
        <p:blipFill>
          <a:blip r:embed="rId10"/>
          <a:stretch>
            <a:fillRect/>
          </a:stretch>
        </p:blipFill>
        <p:spPr>
          <a:xfrm>
            <a:off x="3542665" y="365760"/>
            <a:ext cx="284480" cy="614680"/>
          </a:xfrm>
          <a:prstGeom prst="rect">
            <a:avLst/>
          </a:prstGeom>
        </p:spPr>
      </p:pic>
      <p:pic>
        <p:nvPicPr>
          <p:cNvPr id="38" name="图片 37" descr="Demi"/>
          <p:cNvPicPr>
            <a:picLocks noChangeAspect="1"/>
          </p:cNvPicPr>
          <p:nvPr/>
        </p:nvPicPr>
        <p:blipFill>
          <a:blip r:embed="rId11"/>
          <a:stretch>
            <a:fillRect/>
          </a:stretch>
        </p:blipFill>
        <p:spPr>
          <a:xfrm>
            <a:off x="6159500" y="1466215"/>
            <a:ext cx="304165" cy="673735"/>
          </a:xfrm>
          <a:prstGeom prst="rect">
            <a:avLst/>
          </a:prstGeom>
        </p:spPr>
      </p:pic>
      <p:pic>
        <p:nvPicPr>
          <p:cNvPr id="57" name="图片 56" descr="地图选择"/>
          <p:cNvPicPr>
            <a:picLocks noChangeAspect="1"/>
          </p:cNvPicPr>
          <p:nvPr/>
        </p:nvPicPr>
        <p:blipFill>
          <a:blip r:embed="rId12"/>
          <a:stretch>
            <a:fillRect/>
          </a:stretch>
        </p:blipFill>
        <p:spPr>
          <a:xfrm>
            <a:off x="5443855" y="0"/>
            <a:ext cx="1429385" cy="800100"/>
          </a:xfrm>
          <a:prstGeom prst="rect">
            <a:avLst/>
          </a:prstGeom>
        </p:spPr>
      </p:pic>
      <p:pic>
        <p:nvPicPr>
          <p:cNvPr id="58" name="图片 57" descr="背包"/>
          <p:cNvPicPr>
            <a:picLocks noChangeAspect="1"/>
          </p:cNvPicPr>
          <p:nvPr/>
        </p:nvPicPr>
        <p:blipFill>
          <a:blip r:embed="rId13"/>
          <a:stretch>
            <a:fillRect/>
          </a:stretch>
        </p:blipFill>
        <p:spPr>
          <a:xfrm>
            <a:off x="7089140" y="1219200"/>
            <a:ext cx="1628775" cy="920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6" name="标题 65"/>
          <p:cNvSpPr>
            <a:spLocks noGrp="1"/>
          </p:cNvSpPr>
          <p:nvPr>
            <p:ph type="title"/>
          </p:nvPr>
        </p:nvSpPr>
        <p:spPr>
          <a:xfrm>
            <a:off x="410210" y="148114"/>
            <a:ext cx="7886700" cy="994172"/>
          </a:xfrm>
        </p:spPr>
        <p:txBody>
          <a:bodyPr/>
          <a:p>
            <a:r>
              <a:rPr lang="en-US" altLang="zh-CN" sz="2400" dirty="0">
                <a:latin typeface="汉仪方叠体简" panose="02010600000101010101" charset="-122"/>
                <a:ea typeface="汉仪方叠体简" panose="02010600000101010101" charset="-122"/>
                <a:sym typeface="汉仪方叠体简" panose="02010600000101010101" charset="-122"/>
              </a:rPr>
              <a:t>Polymorphism</a:t>
            </a:r>
            <a:endParaRPr lang="en-US" sz="2400" dirty="0">
              <a:latin typeface="汉仪方叠体简" panose="02010600000101010101" charset="-122"/>
              <a:ea typeface="汉仪方叠体简" panose="02010600000101010101" charset="-122"/>
              <a:sym typeface="汉仪方叠体简" panose="02010600000101010101" charset="-122"/>
            </a:endParaRPr>
          </a:p>
        </p:txBody>
      </p:sp>
      <p:pic>
        <p:nvPicPr>
          <p:cNvPr id="3" name="图片 2"/>
          <p:cNvPicPr>
            <a:picLocks noChangeAspect="1"/>
          </p:cNvPicPr>
          <p:nvPr/>
        </p:nvPicPr>
        <p:blipFill>
          <a:blip r:embed="rId1"/>
          <a:stretch>
            <a:fillRect/>
          </a:stretch>
        </p:blipFill>
        <p:spPr>
          <a:xfrm>
            <a:off x="3262630" y="810260"/>
            <a:ext cx="3868420" cy="1583690"/>
          </a:xfrm>
          <a:prstGeom prst="rect">
            <a:avLst/>
          </a:prstGeom>
        </p:spPr>
      </p:pic>
      <p:sp>
        <p:nvSpPr>
          <p:cNvPr id="4" name="文本框 3"/>
          <p:cNvSpPr txBox="1"/>
          <p:nvPr/>
        </p:nvSpPr>
        <p:spPr>
          <a:xfrm>
            <a:off x="885825" y="2834005"/>
            <a:ext cx="7586980" cy="1476375"/>
          </a:xfrm>
          <a:prstGeom prst="rect">
            <a:avLst/>
          </a:prstGeom>
          <a:noFill/>
        </p:spPr>
        <p:txBody>
          <a:bodyPr wrap="square" rtlCol="0" anchor="t">
            <a:spAutoFit/>
          </a:bodyPr>
          <a:p>
            <a:pPr indent="457200"/>
            <a:r>
              <a:rPr lang="zh-CN" altLang="en-US"/>
              <a:t>The code declares a `virtual` function, enabling polymorphism by allowing derived classes to override base class methods. This lets different objects respond uniquely to the same call. When invoked, the object's class implementation runs, enhancing code flexibility and extensibility by managing various types through a unified interface.</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6" name="标题 65"/>
          <p:cNvSpPr>
            <a:spLocks noGrp="1"/>
          </p:cNvSpPr>
          <p:nvPr>
            <p:ph type="title"/>
          </p:nvPr>
        </p:nvSpPr>
        <p:spPr>
          <a:xfrm>
            <a:off x="458470" y="0"/>
            <a:ext cx="10858500" cy="1038225"/>
          </a:xfrm>
        </p:spPr>
        <p:txBody>
          <a:bodyPr/>
          <a:p>
            <a:r>
              <a:rPr lang="en-US" altLang="zh-CN" sz="2400" dirty="0">
                <a:latin typeface="汉仪方叠体简" panose="02010600000101010101" charset="-122"/>
                <a:ea typeface="汉仪方叠体简" panose="02010600000101010101" charset="-122"/>
                <a:sym typeface="汉仪方叠体简" panose="02010600000101010101" charset="-122"/>
              </a:rPr>
              <a:t>Coding Style</a:t>
            </a:r>
            <a:endParaRPr lang="en-US" sz="2400" dirty="0">
              <a:latin typeface="汉仪方叠体简" panose="02010600000101010101" charset="-122"/>
              <a:ea typeface="汉仪方叠体简" panose="02010600000101010101" charset="-122"/>
              <a:sym typeface="汉仪方叠体简" panose="02010600000101010101" charset="-122"/>
            </a:endParaRPr>
          </a:p>
        </p:txBody>
      </p:sp>
      <p:pic>
        <p:nvPicPr>
          <p:cNvPr id="3" name="图片 2"/>
          <p:cNvPicPr>
            <a:picLocks noChangeAspect="1"/>
          </p:cNvPicPr>
          <p:nvPr/>
        </p:nvPicPr>
        <p:blipFill>
          <a:blip r:embed="rId1"/>
          <a:stretch>
            <a:fillRect/>
          </a:stretch>
        </p:blipFill>
        <p:spPr>
          <a:xfrm>
            <a:off x="410210" y="906780"/>
            <a:ext cx="4196080" cy="1250315"/>
          </a:xfrm>
          <a:prstGeom prst="rect">
            <a:avLst/>
          </a:prstGeom>
        </p:spPr>
      </p:pic>
      <p:pic>
        <p:nvPicPr>
          <p:cNvPr id="4" name="图片 3"/>
          <p:cNvPicPr>
            <a:picLocks noChangeAspect="1"/>
          </p:cNvPicPr>
          <p:nvPr/>
        </p:nvPicPr>
        <p:blipFill>
          <a:blip r:embed="rId2"/>
          <a:stretch>
            <a:fillRect/>
          </a:stretch>
        </p:blipFill>
        <p:spPr>
          <a:xfrm>
            <a:off x="410210" y="3207385"/>
            <a:ext cx="6985635" cy="1179830"/>
          </a:xfrm>
          <a:prstGeom prst="rect">
            <a:avLst/>
          </a:prstGeom>
        </p:spPr>
      </p:pic>
      <p:pic>
        <p:nvPicPr>
          <p:cNvPr id="8" name="图片 7"/>
          <p:cNvPicPr>
            <a:picLocks noChangeAspect="1"/>
          </p:cNvPicPr>
          <p:nvPr/>
        </p:nvPicPr>
        <p:blipFill>
          <a:blip r:embed="rId3"/>
          <a:stretch>
            <a:fillRect/>
          </a:stretch>
        </p:blipFill>
        <p:spPr>
          <a:xfrm>
            <a:off x="410210" y="2230120"/>
            <a:ext cx="5669915" cy="904875"/>
          </a:xfrm>
          <a:prstGeom prst="rect">
            <a:avLst/>
          </a:prstGeom>
        </p:spPr>
      </p:pic>
      <p:sp>
        <p:nvSpPr>
          <p:cNvPr id="9" name="文本框 8"/>
          <p:cNvSpPr txBox="1"/>
          <p:nvPr/>
        </p:nvSpPr>
        <p:spPr>
          <a:xfrm>
            <a:off x="6012815" y="2475865"/>
            <a:ext cx="4572000" cy="368300"/>
          </a:xfrm>
          <a:prstGeom prst="rect">
            <a:avLst/>
          </a:prstGeom>
          <a:noFill/>
        </p:spPr>
        <p:txBody>
          <a:bodyPr wrap="square" rtlCol="0" anchor="t">
            <a:spAutoFit/>
          </a:bodyPr>
          <a:p>
            <a:r>
              <a:rPr lang="en-US" altLang="zh-CN" b="1" dirty="0">
                <a:sym typeface="+mn-ea"/>
              </a:rPr>
              <a:t>Good naming conventions</a:t>
            </a:r>
            <a:endParaRPr lang="en-US" altLang="zh-CN" b="1" dirty="0">
              <a:sym typeface="+mn-ea"/>
            </a:endParaRPr>
          </a:p>
        </p:txBody>
      </p:sp>
      <p:sp>
        <p:nvSpPr>
          <p:cNvPr id="10" name="文本框 9"/>
          <p:cNvSpPr txBox="1"/>
          <p:nvPr/>
        </p:nvSpPr>
        <p:spPr>
          <a:xfrm>
            <a:off x="4904105" y="1348105"/>
            <a:ext cx="4572000" cy="368300"/>
          </a:xfrm>
          <a:prstGeom prst="rect">
            <a:avLst/>
          </a:prstGeom>
          <a:noFill/>
        </p:spPr>
        <p:txBody>
          <a:bodyPr wrap="square" rtlCol="0" anchor="t">
            <a:spAutoFit/>
          </a:bodyPr>
          <a:p>
            <a:r>
              <a:rPr lang="en-US" altLang="zh-CN" b="1" dirty="0">
                <a:sym typeface="+mn-ea"/>
              </a:rPr>
              <a:t>header comment </a:t>
            </a:r>
            <a:endParaRPr lang="en-US" altLang="zh-CN" b="1" dirty="0">
              <a:sym typeface="+mn-ea"/>
            </a:endParaRPr>
          </a:p>
        </p:txBody>
      </p:sp>
      <p:sp>
        <p:nvSpPr>
          <p:cNvPr id="11" name="文本框 10"/>
          <p:cNvSpPr txBox="1"/>
          <p:nvPr/>
        </p:nvSpPr>
        <p:spPr>
          <a:xfrm>
            <a:off x="955040" y="4533265"/>
            <a:ext cx="4572000" cy="368300"/>
          </a:xfrm>
          <a:prstGeom prst="rect">
            <a:avLst/>
          </a:prstGeom>
          <a:noFill/>
        </p:spPr>
        <p:txBody>
          <a:bodyPr wrap="square" rtlCol="0" anchor="t">
            <a:spAutoFit/>
          </a:bodyPr>
          <a:p>
            <a:r>
              <a:rPr lang="zh-CN" altLang="en-US" b="1"/>
              <a:t>Constant Expression</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文本框 9"/>
          <p:cNvSpPr txBox="1"/>
          <p:nvPr/>
        </p:nvSpPr>
        <p:spPr>
          <a:xfrm>
            <a:off x="2765403" y="1574989"/>
            <a:ext cx="4888052" cy="1446550"/>
          </a:xfrm>
          <a:prstGeom prst="rect">
            <a:avLst/>
          </a:prstGeom>
          <a:noFill/>
        </p:spPr>
        <p:txBody>
          <a:bodyPr wrap="square">
            <a:spAutoFit/>
          </a:bodyPr>
          <a:lstStyle/>
          <a:p>
            <a:r>
              <a:rPr lang="en-US" altLang="zh-CN" sz="4400" dirty="0">
                <a:ln w="38100">
                  <a:noFill/>
                </a:ln>
                <a:solidFill>
                  <a:schemeClr val="tx1">
                    <a:lumMod val="65000"/>
                    <a:lumOff val="35000"/>
                  </a:schemeClr>
                </a:solidFill>
                <a:latin typeface="+mj-ea"/>
                <a:ea typeface="+mj-ea"/>
                <a:sym typeface="+mn-lt"/>
              </a:rPr>
              <a:t>C++ 11 </a:t>
            </a:r>
            <a:endParaRPr lang="en-US" altLang="zh-CN" sz="4400" dirty="0">
              <a:ln w="38100">
                <a:noFill/>
              </a:ln>
              <a:solidFill>
                <a:schemeClr val="tx1">
                  <a:lumMod val="65000"/>
                  <a:lumOff val="35000"/>
                </a:schemeClr>
              </a:solidFill>
              <a:latin typeface="+mj-ea"/>
              <a:ea typeface="+mj-ea"/>
              <a:sym typeface="+mn-lt"/>
            </a:endParaRPr>
          </a:p>
          <a:p>
            <a:r>
              <a:rPr lang="en-US" altLang="zh-CN" sz="4400" dirty="0">
                <a:ln w="38100">
                  <a:noFill/>
                </a:ln>
                <a:solidFill>
                  <a:schemeClr val="tx1">
                    <a:lumMod val="65000"/>
                    <a:lumOff val="35000"/>
                  </a:schemeClr>
                </a:solidFill>
                <a:latin typeface="+mj-ea"/>
                <a:ea typeface="+mj-ea"/>
                <a:sym typeface="+mn-lt"/>
              </a:rPr>
              <a:t>New Features</a:t>
            </a:r>
            <a:endParaRPr lang="en-US" altLang="zh-CN" sz="4400" dirty="0">
              <a:ln w="38100">
                <a:noFill/>
              </a:ln>
              <a:solidFill>
                <a:schemeClr val="tx1">
                  <a:lumMod val="65000"/>
                  <a:lumOff val="35000"/>
                </a:schemeClr>
              </a:solidFill>
              <a:latin typeface="+mj-ea"/>
              <a:ea typeface="+mj-ea"/>
              <a:sym typeface="+mn-lt"/>
            </a:endParaRPr>
          </a:p>
        </p:txBody>
      </p:sp>
      <p:sp>
        <p:nvSpPr>
          <p:cNvPr id="12" name="文本框 11"/>
          <p:cNvSpPr txBox="1"/>
          <p:nvPr/>
        </p:nvSpPr>
        <p:spPr>
          <a:xfrm>
            <a:off x="968569" y="1574768"/>
            <a:ext cx="1796798" cy="1323439"/>
          </a:xfrm>
          <a:prstGeom prst="rect">
            <a:avLst/>
          </a:prstGeom>
          <a:noFill/>
          <a:ln>
            <a:noFill/>
          </a:ln>
        </p:spPr>
        <p:txBody>
          <a:bodyPr wrap="square" rtlCol="0">
            <a:spAutoFit/>
          </a:bodyPr>
          <a:lstStyle>
            <a:defPPr>
              <a:defRPr lang="en-US"/>
            </a:defPPr>
            <a:lvl1pPr algn="ctr">
              <a:defRPr sz="2800" spc="0">
                <a:ln w="38100">
                  <a:noFill/>
                </a:ln>
                <a:solidFill>
                  <a:srgbClr val="C6AF92"/>
                </a:solidFill>
                <a:effectLst/>
                <a:latin typeface="Montserrat Black" panose="00000A00000000000000" pitchFamily="2" charset="0"/>
                <a:ea typeface="+mj-ea"/>
              </a:defRPr>
            </a:lvl1pPr>
            <a:lvl2pPr defTabSz="914400"/>
            <a:lvl3pPr defTabSz="914400"/>
            <a:lvl4pPr defTabSz="914400"/>
            <a:lvl5pPr defTabSz="914400"/>
            <a:lvl6pPr defTabSz="914400"/>
            <a:lvl7pPr defTabSz="914400"/>
            <a:lvl8pPr defTabSz="914400"/>
            <a:lvl9pPr defTabSz="914400"/>
          </a:lstStyle>
          <a:p>
            <a:r>
              <a:rPr lang="en-US" altLang="zh-CN" sz="8000" dirty="0"/>
              <a:t>03.</a:t>
            </a:r>
            <a:endParaRPr lang="en-US" altLang="zh-CN" sz="8000" dirty="0"/>
          </a:p>
        </p:txBody>
      </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p:nvPr/>
        </p:nvCxnSpPr>
        <p:spPr>
          <a:xfrm>
            <a:off x="2940693" y="3568732"/>
            <a:ext cx="215153"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3"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2372360" cy="605790"/>
          </a:xfrm>
          <a:prstGeom prst="rect">
            <a:avLst/>
          </a:prstGeom>
          <a:ln>
            <a:solidFill>
              <a:schemeClr val="bg1"/>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1000760"/>
            <a:ext cx="8757920" cy="2585323"/>
          </a:xfrm>
          <a:prstGeom prst="rect">
            <a:avLst/>
          </a:prstGeom>
          <a:noFill/>
        </p:spPr>
        <p:txBody>
          <a:bodyPr wrap="square" rtlCol="0">
            <a:spAutoFit/>
          </a:bodyPr>
          <a:lstStyle/>
          <a:p>
            <a:r>
              <a:rPr lang="en-US" altLang="zh-CN" dirty="0"/>
              <a:t>In this project, standard template library (STL) containers such as std::vector, std::list, and std::</a:t>
            </a:r>
            <a:r>
              <a:rPr lang="en-US" altLang="zh-CN" dirty="0" err="1"/>
              <a:t>unordered_map</a:t>
            </a:r>
            <a:r>
              <a:rPr lang="en-US" altLang="zh-CN" dirty="0"/>
              <a:t> were used. These containers greatly simplified the management of attributes and items while providing efficient storage and access mechanisms. Each container serves a unique purpose:</a:t>
            </a:r>
            <a:endParaRPr lang="en-US" altLang="zh-CN" dirty="0"/>
          </a:p>
          <a:p>
            <a:r>
              <a:rPr lang="en-US" altLang="zh-CN" dirty="0"/>
              <a:t>std::vector </a:t>
            </a:r>
            <a:r>
              <a:rPr lang="zh-CN" altLang="en-US" dirty="0"/>
              <a:t>：</a:t>
            </a:r>
            <a:r>
              <a:rPr lang="en-US" altLang="zh-CN" dirty="0"/>
              <a:t>offers a dynamic array, ideal for frequent access and appending operations.</a:t>
            </a:r>
            <a:endParaRPr lang="en-US" altLang="zh-CN" dirty="0"/>
          </a:p>
          <a:p>
            <a:r>
              <a:rPr lang="en-US" altLang="zh-CN" dirty="0"/>
              <a:t>std::list </a:t>
            </a:r>
            <a:r>
              <a:rPr lang="zh-CN" altLang="en-US" dirty="0"/>
              <a:t>：</a:t>
            </a:r>
            <a:r>
              <a:rPr lang="en-US" altLang="zh-CN" dirty="0"/>
              <a:t>provides a doubly linked list, suitable for frequent insertion and deletion.</a:t>
            </a:r>
            <a:endParaRPr lang="en-US" altLang="zh-CN" dirty="0"/>
          </a:p>
          <a:p>
            <a:r>
              <a:rPr lang="en-US" altLang="zh-CN" dirty="0"/>
              <a:t>std::</a:t>
            </a:r>
            <a:r>
              <a:rPr lang="en-US" altLang="zh-CN" dirty="0" err="1"/>
              <a:t>unordered_map</a:t>
            </a:r>
            <a:r>
              <a:rPr lang="en-US" altLang="zh-CN" dirty="0"/>
              <a:t> </a:t>
            </a:r>
            <a:r>
              <a:rPr lang="zh-CN" altLang="en-US" dirty="0"/>
              <a:t>：</a:t>
            </a:r>
            <a:r>
              <a:rPr lang="en-US" altLang="zh-CN" dirty="0"/>
              <a:t>implements a hash table structure, offering average constant-time lookups.</a:t>
            </a:r>
            <a:endParaRPr lang="zh-CN" altLang="en-US" dirty="0"/>
          </a:p>
        </p:txBody>
      </p:sp>
      <p:pic>
        <p:nvPicPr>
          <p:cNvPr id="3" name="图片 2"/>
          <p:cNvPicPr>
            <a:picLocks noChangeAspect="1"/>
          </p:cNvPicPr>
          <p:nvPr/>
        </p:nvPicPr>
        <p:blipFill>
          <a:blip r:embed="rId1"/>
          <a:stretch>
            <a:fillRect/>
          </a:stretch>
        </p:blipFill>
        <p:spPr>
          <a:xfrm>
            <a:off x="2166124" y="3586083"/>
            <a:ext cx="4531711" cy="1340022"/>
          </a:xfrm>
          <a:prstGeom prst="rect">
            <a:avLst/>
          </a:prstGeom>
        </p:spPr>
      </p:pic>
      <p:sp>
        <p:nvSpPr>
          <p:cNvPr id="64" name="文本框 63"/>
          <p:cNvSpPr txBox="1"/>
          <p:nvPr/>
        </p:nvSpPr>
        <p:spPr>
          <a:xfrm>
            <a:off x="434975" y="408305"/>
            <a:ext cx="5286375" cy="460375"/>
          </a:xfrm>
          <a:prstGeom prst="rect">
            <a:avLst/>
          </a:prstGeom>
          <a:noFill/>
        </p:spPr>
        <p:txBody>
          <a:bodyPr wrap="square" rtlCol="0" anchor="t">
            <a:spAutoFit/>
          </a:bodyPr>
          <a:p>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STL C</a:t>
            </a:r>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ontainers</a:t>
            </a:r>
            <a:endPar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弧形 32" descr="e7d195523061f1c09e9d68d7cf438b91ef959ecb14fc25d26BBA7F7DBC18E55DFF4014AF651F0BF2569D4B6C1DA7F1A4683A481403BD872FC687266AD13265C1DE7C373772FD8728ABDD69ADD03BFF5BE2862BC891DBB79EA72B67BA2C67FC97AD4F156BE5333DAB66CD7F1E2E8E5E5EF10550652182B304EA12DE52575EC70DA5C6C6BFA0D39BCAB50C59188924C0BF"/>
          <p:cNvSpPr/>
          <p:nvPr/>
        </p:nvSpPr>
        <p:spPr>
          <a:xfrm rot="9900000">
            <a:off x="273078" y="1570896"/>
            <a:ext cx="2587487" cy="2564853"/>
          </a:xfrm>
          <a:prstGeom prst="arc">
            <a:avLst>
              <a:gd name="adj1" fmla="val 16200000"/>
              <a:gd name="adj2" fmla="val 7204277"/>
            </a:avLst>
          </a:prstGeom>
          <a:ln w="25400">
            <a:gradFill flip="none" rotWithShape="1">
              <a:gsLst>
                <a:gs pos="100000">
                  <a:schemeClr val="accent1">
                    <a:alpha val="40000"/>
                  </a:schemeClr>
                </a:gs>
                <a:gs pos="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sp>
        <p:nvSpPr>
          <p:cNvPr id="2" name="文本框 1"/>
          <p:cNvSpPr txBox="1"/>
          <p:nvPr/>
        </p:nvSpPr>
        <p:spPr>
          <a:xfrm>
            <a:off x="276501" y="1043382"/>
            <a:ext cx="8867499" cy="3970318"/>
          </a:xfrm>
          <a:prstGeom prst="rect">
            <a:avLst/>
          </a:prstGeom>
          <a:noFill/>
        </p:spPr>
        <p:txBody>
          <a:bodyPr wrap="square" rtlCol="0">
            <a:spAutoFit/>
          </a:bodyPr>
          <a:lstStyle/>
          <a:p>
            <a:r>
              <a:rPr lang="en-US" altLang="zh-CN" dirty="0"/>
              <a:t>Range-based for loops and explicit iterators offer a decoupled mechanism to traverse container elements. For example:</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This approach not only simplifies the code but also enhances readability.</a:t>
            </a:r>
            <a:endParaRPr lang="zh-CN" altLang="en-US" dirty="0"/>
          </a:p>
        </p:txBody>
      </p:sp>
      <p:pic>
        <p:nvPicPr>
          <p:cNvPr id="5" name="图片 4"/>
          <p:cNvPicPr>
            <a:picLocks noChangeAspect="1"/>
          </p:cNvPicPr>
          <p:nvPr/>
        </p:nvPicPr>
        <p:blipFill>
          <a:blip r:embed="rId1"/>
          <a:stretch>
            <a:fillRect/>
          </a:stretch>
        </p:blipFill>
        <p:spPr>
          <a:xfrm>
            <a:off x="1491541" y="1837420"/>
            <a:ext cx="6160917" cy="2589477"/>
          </a:xfrm>
          <a:prstGeom prst="rect">
            <a:avLst/>
          </a:prstGeom>
        </p:spPr>
      </p:pic>
      <p:sp>
        <p:nvSpPr>
          <p:cNvPr id="64" name="文本框 63"/>
          <p:cNvSpPr txBox="1"/>
          <p:nvPr/>
        </p:nvSpPr>
        <p:spPr>
          <a:xfrm>
            <a:off x="536575" y="318770"/>
            <a:ext cx="5286375" cy="460375"/>
          </a:xfrm>
          <a:prstGeom prst="rect">
            <a:avLst/>
          </a:prstGeom>
          <a:noFill/>
        </p:spPr>
        <p:txBody>
          <a:bodyPr wrap="square" rtlCol="0" anchor="t">
            <a:spAutoFit/>
          </a:bodyPr>
          <a:p>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I</a:t>
            </a:r>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terators</a:t>
            </a:r>
            <a:endPar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弧形 32" descr="e7d195523061f1c09e9d68d7cf438b91ef959ecb14fc25d26BBA7F7DBC18E55DFF4014AF651F0BF2569D4B6C1DA7F1A4683A481403BD872FC687266AD13265C1DE7C373772FD8728ABDD69ADD03BFF5BE2862BC891DBB79EA72B67BA2C67FC97AD4F156BE5333DAB66CD7F1E2E8E5E5EF10550652182B304EA12DE52575EC70DA5C6C6BFA0D39BCAB50C59188924C0BF"/>
          <p:cNvSpPr/>
          <p:nvPr/>
        </p:nvSpPr>
        <p:spPr>
          <a:xfrm rot="9900000">
            <a:off x="273078" y="1570896"/>
            <a:ext cx="2587487" cy="2564853"/>
          </a:xfrm>
          <a:prstGeom prst="arc">
            <a:avLst>
              <a:gd name="adj1" fmla="val 16200000"/>
              <a:gd name="adj2" fmla="val 7204277"/>
            </a:avLst>
          </a:prstGeom>
          <a:ln w="25400">
            <a:gradFill flip="none" rotWithShape="1">
              <a:gsLst>
                <a:gs pos="100000">
                  <a:schemeClr val="accent1">
                    <a:alpha val="40000"/>
                  </a:schemeClr>
                </a:gs>
                <a:gs pos="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dirty="0"/>
          </a:p>
        </p:txBody>
      </p:sp>
      <p:sp>
        <p:nvSpPr>
          <p:cNvPr id="3" name="文本框 2"/>
          <p:cNvSpPr txBox="1"/>
          <p:nvPr/>
        </p:nvSpPr>
        <p:spPr>
          <a:xfrm>
            <a:off x="162560" y="716603"/>
            <a:ext cx="8981440" cy="4247317"/>
          </a:xfrm>
          <a:prstGeom prst="rect">
            <a:avLst/>
          </a:prstGeom>
          <a:noFill/>
        </p:spPr>
        <p:txBody>
          <a:bodyPr wrap="square" rtlCol="0">
            <a:spAutoFit/>
          </a:bodyPr>
          <a:lstStyle/>
          <a:p>
            <a:r>
              <a:rPr lang="en-US" altLang="zh-CN" dirty="0"/>
              <a:t>Inheritance and polymorphism are used to extend classes and override functionality, adhering to object-oriented design principles. In this project, custom classes inherit from Cocos2d-x framework classes to implement specific features. For instance</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Additionally, virtual functions enable polymorphic behavior, allowing base class pointers to call derived class overrides.</a:t>
            </a:r>
            <a:endParaRPr lang="zh-CN" altLang="en-US" dirty="0"/>
          </a:p>
        </p:txBody>
      </p:sp>
      <p:pic>
        <p:nvPicPr>
          <p:cNvPr id="12" name="图片 11"/>
          <p:cNvPicPr>
            <a:picLocks noChangeAspect="1"/>
          </p:cNvPicPr>
          <p:nvPr/>
        </p:nvPicPr>
        <p:blipFill>
          <a:blip r:embed="rId1"/>
          <a:srcRect b="24881"/>
          <a:stretch>
            <a:fillRect/>
          </a:stretch>
        </p:blipFill>
        <p:spPr>
          <a:xfrm>
            <a:off x="2331783" y="1602166"/>
            <a:ext cx="3373057" cy="2700579"/>
          </a:xfrm>
          <a:prstGeom prst="rect">
            <a:avLst/>
          </a:prstGeom>
        </p:spPr>
      </p:pic>
      <p:sp>
        <p:nvSpPr>
          <p:cNvPr id="64" name="文本框 63"/>
          <p:cNvSpPr txBox="1"/>
          <p:nvPr/>
        </p:nvSpPr>
        <p:spPr>
          <a:xfrm>
            <a:off x="368935" y="194310"/>
            <a:ext cx="5286375" cy="460375"/>
          </a:xfrm>
          <a:prstGeom prst="rect">
            <a:avLst/>
          </a:prstGeom>
          <a:noFill/>
        </p:spPr>
        <p:txBody>
          <a:bodyPr wrap="square" rtlCol="0" anchor="t">
            <a:spAutoFit/>
          </a:bodyPr>
          <a:p>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Classes &amp; P</a:t>
            </a:r>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olymorphism</a:t>
            </a:r>
            <a:endPar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弧形 32" descr="e7d195523061f1c09e9d68d7cf438b91ef959ecb14fc25d26BBA7F7DBC18E55DFF4014AF651F0BF2569D4B6C1DA7F1A4683A481403BD872FC687266AD13265C1DE7C373772FD8728ABDD69ADD03BFF5BE2862BC891DBB79EA72B67BA2C67FC97AD4F156BE5333DAB66CD7F1E2E8E5E5EF10550652182B304EA12DE52575EC70DA5C6C6BFA0D39BCAB50C59188924C0BF"/>
          <p:cNvSpPr/>
          <p:nvPr/>
        </p:nvSpPr>
        <p:spPr>
          <a:xfrm rot="9900000">
            <a:off x="273078" y="1570896"/>
            <a:ext cx="2587487" cy="2564853"/>
          </a:xfrm>
          <a:prstGeom prst="arc">
            <a:avLst>
              <a:gd name="adj1" fmla="val 16200000"/>
              <a:gd name="adj2" fmla="val 7204277"/>
            </a:avLst>
          </a:prstGeom>
          <a:ln w="25400">
            <a:gradFill flip="none" rotWithShape="1">
              <a:gsLst>
                <a:gs pos="100000">
                  <a:schemeClr val="accent1">
                    <a:alpha val="40000"/>
                  </a:schemeClr>
                </a:gs>
                <a:gs pos="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15"/>
          </a:p>
        </p:txBody>
      </p:sp>
      <p:sp>
        <p:nvSpPr>
          <p:cNvPr id="2" name="文本框 1"/>
          <p:cNvSpPr txBox="1"/>
          <p:nvPr/>
        </p:nvSpPr>
        <p:spPr>
          <a:xfrm>
            <a:off x="176599" y="821997"/>
            <a:ext cx="8371840" cy="3416320"/>
          </a:xfrm>
          <a:prstGeom prst="rect">
            <a:avLst/>
          </a:prstGeom>
          <a:noFill/>
        </p:spPr>
        <p:txBody>
          <a:bodyPr wrap="square" rtlCol="0">
            <a:spAutoFit/>
          </a:bodyPr>
          <a:lstStyle/>
          <a:p>
            <a:r>
              <a:rPr lang="en-US" altLang="zh-CN" dirty="0"/>
              <a:t>Template technology was used to implement a generic object manager, improving code reusability. For example</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Combining std::</a:t>
            </a:r>
            <a:r>
              <a:rPr lang="en-US" altLang="zh-CN" dirty="0" err="1"/>
              <a:t>unique_ptr</a:t>
            </a:r>
            <a:r>
              <a:rPr lang="en-US" altLang="zh-CN" dirty="0"/>
              <a:t> with polymorphism enables type erasure, allowing unified management of objects of different types.</a:t>
            </a:r>
            <a:endParaRPr lang="zh-CN" altLang="en-US" dirty="0"/>
          </a:p>
        </p:txBody>
      </p:sp>
      <p:pic>
        <p:nvPicPr>
          <p:cNvPr id="5" name="图片 4"/>
          <p:cNvPicPr>
            <a:picLocks noChangeAspect="1"/>
          </p:cNvPicPr>
          <p:nvPr/>
        </p:nvPicPr>
        <p:blipFill>
          <a:blip r:embed="rId1"/>
          <a:stretch>
            <a:fillRect/>
          </a:stretch>
        </p:blipFill>
        <p:spPr>
          <a:xfrm>
            <a:off x="475377" y="1662376"/>
            <a:ext cx="8193245" cy="1669608"/>
          </a:xfrm>
          <a:prstGeom prst="rect">
            <a:avLst/>
          </a:prstGeom>
        </p:spPr>
      </p:pic>
      <p:sp>
        <p:nvSpPr>
          <p:cNvPr id="64" name="文本框 63"/>
          <p:cNvSpPr txBox="1"/>
          <p:nvPr/>
        </p:nvSpPr>
        <p:spPr>
          <a:xfrm>
            <a:off x="475615" y="203200"/>
            <a:ext cx="5286375" cy="460375"/>
          </a:xfrm>
          <a:prstGeom prst="rect">
            <a:avLst/>
          </a:prstGeom>
          <a:noFill/>
        </p:spPr>
        <p:txBody>
          <a:bodyPr wrap="square" rtlCol="0" anchor="t">
            <a:spAutoFit/>
          </a:bodyPr>
          <a:p>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T</a:t>
            </a:r>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emplates</a:t>
            </a:r>
            <a:endPar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4104" y="909940"/>
            <a:ext cx="7502540" cy="646331"/>
          </a:xfrm>
          <a:prstGeom prst="rect">
            <a:avLst/>
          </a:prstGeom>
          <a:noFill/>
        </p:spPr>
        <p:txBody>
          <a:bodyPr wrap="square" rtlCol="0">
            <a:spAutoFit/>
          </a:bodyPr>
          <a:lstStyle/>
          <a:p>
            <a:r>
              <a:rPr lang="en-US" altLang="zh-CN" dirty="0"/>
              <a:t>try-catch statements capture runtime errors, ensuring graceful handling in exceptional cases. For instance:</a:t>
            </a:r>
            <a:endParaRPr lang="zh-CN" altLang="en-US" dirty="0"/>
          </a:p>
        </p:txBody>
      </p:sp>
      <p:pic>
        <p:nvPicPr>
          <p:cNvPr id="8" name="图片 7"/>
          <p:cNvPicPr>
            <a:picLocks noChangeAspect="1"/>
          </p:cNvPicPr>
          <p:nvPr/>
        </p:nvPicPr>
        <p:blipFill>
          <a:blip r:embed="rId1"/>
          <a:stretch>
            <a:fillRect/>
          </a:stretch>
        </p:blipFill>
        <p:spPr>
          <a:xfrm>
            <a:off x="690532" y="1784645"/>
            <a:ext cx="7762936" cy="2501884"/>
          </a:xfrm>
          <a:prstGeom prst="rect">
            <a:avLst/>
          </a:prstGeom>
        </p:spPr>
      </p:pic>
      <p:sp>
        <p:nvSpPr>
          <p:cNvPr id="64" name="文本框 63"/>
          <p:cNvSpPr txBox="1"/>
          <p:nvPr/>
        </p:nvSpPr>
        <p:spPr>
          <a:xfrm>
            <a:off x="429260" y="310515"/>
            <a:ext cx="5286375" cy="460375"/>
          </a:xfrm>
          <a:prstGeom prst="rect">
            <a:avLst/>
          </a:prstGeom>
          <a:noFill/>
        </p:spPr>
        <p:txBody>
          <a:bodyPr wrap="square" rtlCol="0" anchor="t">
            <a:spAutoFit/>
          </a:bodyPr>
          <a:p>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Exception Handling</a:t>
            </a:r>
            <a:endPar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34459" y="991138"/>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121920" y="2185035"/>
            <a:ext cx="4269105" cy="1568450"/>
          </a:xfrm>
          <a:prstGeom prst="rect">
            <a:avLst/>
          </a:prstGeom>
        </p:spPr>
        <p:txBody>
          <a:bodyPr wrap="square">
            <a:spAutoFit/>
          </a:bodyPr>
          <a:lstStyle>
            <a:defPPr>
              <a:defRPr lang="en-US"/>
            </a:defPPr>
            <a:lvl1pPr defTabSz="914400">
              <a:defRPr sz="2800" b="0" i="0">
                <a:solidFill>
                  <a:schemeClr val="tx1">
                    <a:lumMod val="65000"/>
                    <a:lumOff val="35000"/>
                  </a:schemeClr>
                </a:solidFill>
                <a:effectLst/>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4800">
                <a:sym typeface="+mn-ea"/>
              </a:rPr>
              <a:t>CONTENTS</a:t>
            </a:r>
            <a:endParaRPr lang="en-US" altLang="zh-CN" sz="4800"/>
          </a:p>
          <a:p>
            <a:endParaRPr lang="zh-CN" altLang="en-US" sz="4800"/>
          </a:p>
        </p:txBody>
      </p:sp>
      <p:grpSp>
        <p:nvGrpSpPr>
          <p:cNvPr id="9" name="组合 8"/>
          <p:cNvGrpSpPr/>
          <p:nvPr>
            <p:custDataLst>
              <p:tags r:id="rId1"/>
            </p:custDataLst>
          </p:nvPr>
        </p:nvGrpSpPr>
        <p:grpSpPr>
          <a:xfrm>
            <a:off x="5209820" y="793389"/>
            <a:ext cx="2809875" cy="706755"/>
            <a:chOff x="4334853" y="1160447"/>
            <a:chExt cx="2809875" cy="706755"/>
          </a:xfrm>
        </p:grpSpPr>
        <p:sp>
          <p:nvSpPr>
            <p:cNvPr id="10" name="矩形 9"/>
            <p:cNvSpPr/>
            <p:nvPr>
              <p:custDataLst>
                <p:tags r:id="rId2"/>
              </p:custDataLst>
            </p:nvPr>
          </p:nvSpPr>
          <p:spPr>
            <a:xfrm>
              <a:off x="5008588" y="1160447"/>
              <a:ext cx="2136140" cy="706755"/>
            </a:xfrm>
            <a:prstGeom prst="rect">
              <a:avLst/>
            </a:prstGeom>
            <a:noFill/>
            <a:ln>
              <a:noFill/>
            </a:ln>
          </p:spPr>
          <p:txBody>
            <a:bodyPr wrap="square" rtlCol="0">
              <a:spAutoFit/>
            </a:bodyPr>
            <a:lstStyle/>
            <a:p>
              <a:r>
                <a:rPr lang="en-US" altLang="zh-CN" sz="2000">
                  <a:ln w="38100">
                    <a:noFill/>
                  </a:ln>
                  <a:solidFill>
                    <a:schemeClr val="tx1">
                      <a:lumMod val="65000"/>
                      <a:lumOff val="35000"/>
                    </a:schemeClr>
                  </a:solidFill>
                  <a:latin typeface="+mj-ea"/>
                  <a:ea typeface="+mj-ea"/>
                  <a:sym typeface="+mn-lt"/>
                </a:rPr>
                <a:t>B</a:t>
              </a:r>
              <a:r>
                <a:rPr lang="en-US" altLang="zh-CN" sz="2000">
                  <a:ln w="38100">
                    <a:noFill/>
                  </a:ln>
                  <a:solidFill>
                    <a:schemeClr val="tx1">
                      <a:lumMod val="65000"/>
                      <a:lumOff val="35000"/>
                    </a:schemeClr>
                  </a:solidFill>
                  <a:latin typeface="+mj-ea"/>
                  <a:ea typeface="+mj-ea"/>
                  <a:sym typeface="+mn-lt"/>
                </a:rPr>
                <a:t>rief Introduction</a:t>
              </a:r>
              <a:endParaRPr lang="en-US" altLang="zh-CN" sz="2000">
                <a:ln w="38100">
                  <a:noFill/>
                </a:ln>
                <a:solidFill>
                  <a:schemeClr val="tx1">
                    <a:lumMod val="65000"/>
                    <a:lumOff val="35000"/>
                  </a:schemeClr>
                </a:solidFill>
                <a:latin typeface="+mj-ea"/>
                <a:ea typeface="+mj-ea"/>
                <a:sym typeface="+mn-lt"/>
              </a:endParaRPr>
            </a:p>
          </p:txBody>
        </p:sp>
        <p:sp>
          <p:nvSpPr>
            <p:cNvPr id="12" name="文本框 11"/>
            <p:cNvSpPr txBox="1"/>
            <p:nvPr>
              <p:custDataLst>
                <p:tags r:id="rId3"/>
              </p:custDataLst>
            </p:nvPr>
          </p:nvSpPr>
          <p:spPr>
            <a:xfrm>
              <a:off x="4334853" y="1196642"/>
              <a:ext cx="807035" cy="523220"/>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800" spc="0">
                  <a:solidFill>
                    <a:srgbClr val="C6AF92"/>
                  </a:solidFill>
                  <a:effectLst/>
                  <a:latin typeface="Montserrat Black" panose="00000A00000000000000" pitchFamily="2" charset="0"/>
                </a:rPr>
                <a:t>01.</a:t>
              </a:r>
              <a:endParaRPr lang="zh-CN" altLang="en-US" sz="2800" spc="0">
                <a:solidFill>
                  <a:srgbClr val="C6AF92"/>
                </a:solidFill>
                <a:effectLst/>
                <a:latin typeface="Montserrat Black" panose="00000A00000000000000" pitchFamily="2" charset="0"/>
              </a:endParaRPr>
            </a:p>
          </p:txBody>
        </p:sp>
      </p:grpSp>
      <p:grpSp>
        <p:nvGrpSpPr>
          <p:cNvPr id="66" name="组合 65"/>
          <p:cNvGrpSpPr/>
          <p:nvPr>
            <p:custDataLst>
              <p:tags r:id="rId4"/>
            </p:custDataLst>
          </p:nvPr>
        </p:nvGrpSpPr>
        <p:grpSpPr>
          <a:xfrm>
            <a:off x="5209820" y="1791984"/>
            <a:ext cx="2520474" cy="706755"/>
            <a:chOff x="4334853" y="1196506"/>
            <a:chExt cx="2520474" cy="706755"/>
          </a:xfrm>
        </p:grpSpPr>
        <p:sp>
          <p:nvSpPr>
            <p:cNvPr id="67" name="矩形 66"/>
            <p:cNvSpPr/>
            <p:nvPr>
              <p:custDataLst>
                <p:tags r:id="rId5"/>
              </p:custDataLst>
            </p:nvPr>
          </p:nvSpPr>
          <p:spPr>
            <a:xfrm>
              <a:off x="5008156" y="1196506"/>
              <a:ext cx="1847171" cy="706755"/>
            </a:xfrm>
            <a:prstGeom prst="rect">
              <a:avLst/>
            </a:prstGeom>
            <a:noFill/>
            <a:ln>
              <a:noFill/>
            </a:ln>
          </p:spPr>
          <p:txBody>
            <a:bodyPr wrap="square" rtlCol="0">
              <a:spAutoFit/>
            </a:bodyPr>
            <a:lstStyle/>
            <a:p>
              <a:r>
                <a:rPr lang="en-US" altLang="zh-CN" sz="2000">
                  <a:ln w="38100">
                    <a:noFill/>
                  </a:ln>
                  <a:solidFill>
                    <a:schemeClr val="tx1">
                      <a:lumMod val="65000"/>
                      <a:lumOff val="35000"/>
                    </a:schemeClr>
                  </a:solidFill>
                  <a:latin typeface="+mj-ea"/>
                  <a:ea typeface="+mj-ea"/>
                  <a:sym typeface="+mn-lt"/>
                </a:rPr>
                <a:t>General Design</a:t>
              </a:r>
              <a:endParaRPr lang="en-US" altLang="zh-CN" sz="2000">
                <a:ln w="38100">
                  <a:noFill/>
                </a:ln>
                <a:solidFill>
                  <a:schemeClr val="tx1">
                    <a:lumMod val="65000"/>
                    <a:lumOff val="35000"/>
                  </a:schemeClr>
                </a:solidFill>
                <a:latin typeface="+mj-ea"/>
                <a:ea typeface="+mj-ea"/>
                <a:sym typeface="+mn-lt"/>
              </a:endParaRPr>
            </a:p>
          </p:txBody>
        </p:sp>
        <p:sp>
          <p:nvSpPr>
            <p:cNvPr id="69" name="文本框 68"/>
            <p:cNvSpPr txBox="1"/>
            <p:nvPr>
              <p:custDataLst>
                <p:tags r:id="rId6"/>
              </p:custDataLst>
            </p:nvPr>
          </p:nvSpPr>
          <p:spPr>
            <a:xfrm>
              <a:off x="4334853" y="1196642"/>
              <a:ext cx="807035" cy="523220"/>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800" spc="0">
                  <a:solidFill>
                    <a:srgbClr val="C6AF92"/>
                  </a:solidFill>
                  <a:effectLst/>
                  <a:latin typeface="Montserrat Black" panose="00000A00000000000000" pitchFamily="2" charset="0"/>
                </a:rPr>
                <a:t>02.</a:t>
              </a:r>
              <a:endParaRPr lang="zh-CN" altLang="en-US" sz="2800" spc="0">
                <a:solidFill>
                  <a:srgbClr val="C6AF92"/>
                </a:solidFill>
                <a:effectLst/>
                <a:latin typeface="Montserrat Black" panose="00000A00000000000000" pitchFamily="2" charset="0"/>
              </a:endParaRPr>
            </a:p>
          </p:txBody>
        </p:sp>
      </p:grpSp>
      <p:grpSp>
        <p:nvGrpSpPr>
          <p:cNvPr id="71" name="组合 70"/>
          <p:cNvGrpSpPr/>
          <p:nvPr>
            <p:custDataLst>
              <p:tags r:id="rId7"/>
            </p:custDataLst>
          </p:nvPr>
        </p:nvGrpSpPr>
        <p:grpSpPr>
          <a:xfrm>
            <a:off x="5209820" y="2725310"/>
            <a:ext cx="4095043" cy="706755"/>
            <a:chOff x="4334853" y="1167296"/>
            <a:chExt cx="4095043" cy="706755"/>
          </a:xfrm>
        </p:grpSpPr>
        <p:sp>
          <p:nvSpPr>
            <p:cNvPr id="72" name="矩形 71"/>
            <p:cNvSpPr/>
            <p:nvPr>
              <p:custDataLst>
                <p:tags r:id="rId8"/>
              </p:custDataLst>
            </p:nvPr>
          </p:nvSpPr>
          <p:spPr>
            <a:xfrm>
              <a:off x="5065941" y="1167296"/>
              <a:ext cx="3363955" cy="706755"/>
            </a:xfrm>
            <a:prstGeom prst="rect">
              <a:avLst/>
            </a:prstGeom>
            <a:noFill/>
            <a:ln>
              <a:noFill/>
            </a:ln>
          </p:spPr>
          <p:txBody>
            <a:bodyPr wrap="square" rtlCol="0">
              <a:spAutoFit/>
            </a:bodyPr>
            <a:lstStyle/>
            <a:p>
              <a:r>
                <a:rPr lang="en-US" altLang="zh-CN" sz="2000">
                  <a:ln w="38100">
                    <a:noFill/>
                  </a:ln>
                  <a:solidFill>
                    <a:schemeClr val="tx1">
                      <a:lumMod val="65000"/>
                      <a:lumOff val="35000"/>
                    </a:schemeClr>
                  </a:solidFill>
                  <a:latin typeface="+mj-ea"/>
                  <a:ea typeface="+mj-ea"/>
                  <a:sym typeface="+mn-lt"/>
                </a:rPr>
                <a:t>C++ 11 </a:t>
              </a:r>
              <a:endParaRPr lang="en-US" altLang="zh-CN" sz="2000">
                <a:ln w="38100">
                  <a:noFill/>
                </a:ln>
                <a:solidFill>
                  <a:schemeClr val="tx1">
                    <a:lumMod val="65000"/>
                    <a:lumOff val="35000"/>
                  </a:schemeClr>
                </a:solidFill>
                <a:latin typeface="+mj-ea"/>
                <a:ea typeface="+mj-ea"/>
                <a:sym typeface="+mn-lt"/>
              </a:endParaRPr>
            </a:p>
            <a:p>
              <a:r>
                <a:rPr lang="en-US" altLang="zh-CN" sz="2000">
                  <a:ln w="38100">
                    <a:noFill/>
                  </a:ln>
                  <a:solidFill>
                    <a:schemeClr val="tx1">
                      <a:lumMod val="65000"/>
                      <a:lumOff val="35000"/>
                    </a:schemeClr>
                  </a:solidFill>
                  <a:latin typeface="+mj-ea"/>
                  <a:ea typeface="+mj-ea"/>
                  <a:sym typeface="+mn-lt"/>
                </a:rPr>
                <a:t>New Features</a:t>
              </a:r>
              <a:endParaRPr lang="en-US" altLang="zh-CN" sz="2000">
                <a:ln w="38100">
                  <a:noFill/>
                </a:ln>
                <a:solidFill>
                  <a:schemeClr val="tx1">
                    <a:lumMod val="65000"/>
                    <a:lumOff val="35000"/>
                  </a:schemeClr>
                </a:solidFill>
                <a:latin typeface="+mj-ea"/>
                <a:ea typeface="+mj-ea"/>
                <a:sym typeface="+mn-lt"/>
              </a:endParaRPr>
            </a:p>
          </p:txBody>
        </p:sp>
        <p:sp>
          <p:nvSpPr>
            <p:cNvPr id="74" name="文本框 73"/>
            <p:cNvSpPr txBox="1"/>
            <p:nvPr>
              <p:custDataLst>
                <p:tags r:id="rId9"/>
              </p:custDataLst>
            </p:nvPr>
          </p:nvSpPr>
          <p:spPr>
            <a:xfrm>
              <a:off x="4334853" y="1196642"/>
              <a:ext cx="807035" cy="523220"/>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800" spc="0">
                  <a:solidFill>
                    <a:srgbClr val="C6AF92"/>
                  </a:solidFill>
                  <a:effectLst/>
                  <a:latin typeface="Montserrat Black" panose="00000A00000000000000" pitchFamily="2" charset="0"/>
                </a:rPr>
                <a:t>03.</a:t>
              </a:r>
              <a:endParaRPr lang="zh-CN" altLang="en-US" sz="2800" spc="0">
                <a:solidFill>
                  <a:srgbClr val="C6AF92"/>
                </a:solidFill>
                <a:effectLst/>
                <a:latin typeface="Montserrat Black" panose="00000A00000000000000" pitchFamily="2" charset="0"/>
              </a:endParaRPr>
            </a:p>
          </p:txBody>
        </p:sp>
      </p:grpSp>
      <p:grpSp>
        <p:nvGrpSpPr>
          <p:cNvPr id="75" name="组合 74"/>
          <p:cNvGrpSpPr/>
          <p:nvPr>
            <p:custDataLst>
              <p:tags r:id="rId10"/>
            </p:custDataLst>
          </p:nvPr>
        </p:nvGrpSpPr>
        <p:grpSpPr>
          <a:xfrm>
            <a:off x="5209820" y="3717057"/>
            <a:ext cx="2520474" cy="706755"/>
            <a:chOff x="4334853" y="1196506"/>
            <a:chExt cx="2520474" cy="706755"/>
          </a:xfrm>
        </p:grpSpPr>
        <p:sp>
          <p:nvSpPr>
            <p:cNvPr id="76" name="矩形 75"/>
            <p:cNvSpPr/>
            <p:nvPr>
              <p:custDataLst>
                <p:tags r:id="rId11"/>
              </p:custDataLst>
            </p:nvPr>
          </p:nvSpPr>
          <p:spPr>
            <a:xfrm>
              <a:off x="5008156" y="1196506"/>
              <a:ext cx="1847171" cy="706755"/>
            </a:xfrm>
            <a:prstGeom prst="rect">
              <a:avLst/>
            </a:prstGeom>
            <a:noFill/>
            <a:ln>
              <a:noFill/>
            </a:ln>
          </p:spPr>
          <p:txBody>
            <a:bodyPr wrap="square" rtlCol="0">
              <a:spAutoFit/>
            </a:bodyPr>
            <a:lstStyle/>
            <a:p>
              <a:r>
                <a:rPr lang="en-US" altLang="zh-CN" sz="2000">
                  <a:ln w="38100">
                    <a:noFill/>
                  </a:ln>
                  <a:solidFill>
                    <a:schemeClr val="tx1">
                      <a:lumMod val="65000"/>
                      <a:lumOff val="35000"/>
                    </a:schemeClr>
                  </a:solidFill>
                  <a:latin typeface="+mj-ea"/>
                  <a:ea typeface="+mj-ea"/>
                  <a:sym typeface="+mn-lt"/>
                </a:rPr>
                <a:t>Conclusion &amp;Review</a:t>
              </a:r>
              <a:endParaRPr lang="en-US" altLang="zh-CN" sz="2000">
                <a:ln w="38100">
                  <a:noFill/>
                </a:ln>
                <a:solidFill>
                  <a:schemeClr val="tx1">
                    <a:lumMod val="65000"/>
                    <a:lumOff val="35000"/>
                  </a:schemeClr>
                </a:solidFill>
                <a:latin typeface="+mj-ea"/>
                <a:ea typeface="+mj-ea"/>
                <a:sym typeface="+mn-lt"/>
              </a:endParaRPr>
            </a:p>
          </p:txBody>
        </p:sp>
        <p:sp>
          <p:nvSpPr>
            <p:cNvPr id="78" name="文本框 77"/>
            <p:cNvSpPr txBox="1"/>
            <p:nvPr>
              <p:custDataLst>
                <p:tags r:id="rId12"/>
              </p:custDataLst>
            </p:nvPr>
          </p:nvSpPr>
          <p:spPr>
            <a:xfrm>
              <a:off x="4334853" y="1196642"/>
              <a:ext cx="807035" cy="523220"/>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800" spc="0">
                  <a:solidFill>
                    <a:srgbClr val="C6AF92"/>
                  </a:solidFill>
                  <a:effectLst/>
                  <a:latin typeface="Montserrat Black" panose="00000A00000000000000" pitchFamily="2" charset="0"/>
                </a:rPr>
                <a:t>04.</a:t>
              </a:r>
              <a:endParaRPr lang="zh-CN" altLang="en-US" sz="2800" spc="0">
                <a:solidFill>
                  <a:srgbClr val="C6AF92"/>
                </a:solidFill>
                <a:effectLst/>
                <a:latin typeface="Montserrat Black" panose="00000A00000000000000" pitchFamily="2" charset="0"/>
              </a:endParaRPr>
            </a:p>
          </p:txBody>
        </p:sp>
      </p:grpSp>
      <p:grpSp>
        <p:nvGrpSpPr>
          <p:cNvPr id="79" name="组合 78"/>
          <p:cNvGrpSpPr/>
          <p:nvPr/>
        </p:nvGrpSpPr>
        <p:grpSpPr>
          <a:xfrm>
            <a:off x="8718205" y="291334"/>
            <a:ext cx="205274" cy="149290"/>
            <a:chOff x="5575041" y="1119673"/>
            <a:chExt cx="205274" cy="149290"/>
          </a:xfrm>
        </p:grpSpPr>
        <p:cxnSp>
          <p:nvCxnSpPr>
            <p:cNvPr id="80" name="直接连接符 79"/>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14" name="图片 7"/>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0" y="63500"/>
            <a:ext cx="2785745" cy="711200"/>
          </a:xfrm>
          <a:prstGeom prst="rect">
            <a:avLst/>
          </a:prstGeom>
          <a:ln>
            <a:solidFill>
              <a:schemeClr val="bg1"/>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6262" y="785046"/>
            <a:ext cx="8947738" cy="1200329"/>
          </a:xfrm>
          <a:prstGeom prst="rect">
            <a:avLst/>
          </a:prstGeom>
          <a:noFill/>
        </p:spPr>
        <p:txBody>
          <a:bodyPr wrap="square" rtlCol="0">
            <a:spAutoFit/>
          </a:bodyPr>
          <a:lstStyle/>
          <a:p>
            <a:r>
              <a:rPr lang="en-US" altLang="zh-CN" dirty="0"/>
              <a:t>In this project, function and operator overloading were used to make the code more intuitive and maintainable. Operator overloading allows developers to define the behavior of operators for custom data types, enabling them to be used in expressions just like built-in types. For example:</a:t>
            </a:r>
            <a:endParaRPr lang="zh-CN" altLang="en-US" dirty="0"/>
          </a:p>
        </p:txBody>
      </p:sp>
      <p:pic>
        <p:nvPicPr>
          <p:cNvPr id="5" name="图片 4"/>
          <p:cNvPicPr>
            <a:picLocks noChangeAspect="1"/>
          </p:cNvPicPr>
          <p:nvPr/>
        </p:nvPicPr>
        <p:blipFill>
          <a:blip r:embed="rId1"/>
          <a:stretch>
            <a:fillRect/>
          </a:stretch>
        </p:blipFill>
        <p:spPr>
          <a:xfrm>
            <a:off x="1029750" y="2227056"/>
            <a:ext cx="7084500" cy="2344870"/>
          </a:xfrm>
          <a:prstGeom prst="rect">
            <a:avLst/>
          </a:prstGeom>
        </p:spPr>
      </p:pic>
      <p:sp>
        <p:nvSpPr>
          <p:cNvPr id="64" name="文本框 63"/>
          <p:cNvSpPr txBox="1"/>
          <p:nvPr/>
        </p:nvSpPr>
        <p:spPr>
          <a:xfrm>
            <a:off x="469900" y="318770"/>
            <a:ext cx="8203565" cy="460375"/>
          </a:xfrm>
          <a:prstGeom prst="rect">
            <a:avLst/>
          </a:prstGeom>
          <a:noFill/>
        </p:spPr>
        <p:txBody>
          <a:bodyPr wrap="square" rtlCol="0" anchor="t">
            <a:spAutoFit/>
          </a:bodyPr>
          <a:p>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Function &amp; Operator Overloading</a:t>
            </a:r>
            <a:endPar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文本框 9"/>
          <p:cNvSpPr txBox="1"/>
          <p:nvPr/>
        </p:nvSpPr>
        <p:spPr>
          <a:xfrm>
            <a:off x="2780642" y="1970594"/>
            <a:ext cx="6510553" cy="2123658"/>
          </a:xfrm>
          <a:prstGeom prst="rect">
            <a:avLst/>
          </a:prstGeom>
          <a:noFill/>
        </p:spPr>
        <p:txBody>
          <a:bodyPr wrap="square">
            <a:spAutoFit/>
          </a:bodyPr>
          <a:lstStyle/>
          <a:p>
            <a:pPr defTabSz="914400">
              <a:defRPr/>
            </a:pPr>
            <a:r>
              <a:rPr lang="en-US" altLang="zh-CN" sz="4400" dirty="0">
                <a:latin typeface="+mj-ea"/>
                <a:ea typeface="+mj-ea"/>
              </a:rPr>
              <a:t>Conclusion and Review</a:t>
            </a:r>
            <a:endParaRPr lang="en-US" altLang="zh-CN" sz="4400"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4400" dirty="0">
              <a:ln w="19050">
                <a:noFill/>
              </a:ln>
              <a:solidFill>
                <a:schemeClr val="tx1">
                  <a:lumMod val="65000"/>
                  <a:lumOff val="35000"/>
                </a:schemeClr>
              </a:solidFill>
              <a:latin typeface="思源宋体 CN Heavy" panose="02020900000000000000" charset="-122"/>
              <a:ea typeface="思源宋体 CN Heavy" panose="02020900000000000000" charset="-122"/>
              <a:sym typeface="MiSans Light" panose="00000400000000000000" charset="-122"/>
            </a:endParaRPr>
          </a:p>
        </p:txBody>
      </p:sp>
      <p:sp>
        <p:nvSpPr>
          <p:cNvPr id="12" name="文本框 11"/>
          <p:cNvSpPr txBox="1"/>
          <p:nvPr/>
        </p:nvSpPr>
        <p:spPr>
          <a:xfrm>
            <a:off x="968569" y="1574768"/>
            <a:ext cx="1796798" cy="1323439"/>
          </a:xfrm>
          <a:prstGeom prst="rect">
            <a:avLst/>
          </a:prstGeom>
          <a:noFill/>
          <a:ln>
            <a:noFill/>
          </a:ln>
        </p:spPr>
        <p:txBody>
          <a:bodyPr wrap="square" rtlCol="0">
            <a:spAutoFit/>
          </a:bodyPr>
          <a:lstStyle>
            <a:defPPr>
              <a:defRPr lang="en-US"/>
            </a:defPPr>
            <a:lvl1pPr algn="ctr">
              <a:defRPr sz="2800" spc="0">
                <a:ln w="38100">
                  <a:noFill/>
                </a:ln>
                <a:solidFill>
                  <a:srgbClr val="C6AF92"/>
                </a:solidFill>
                <a:effectLst/>
                <a:latin typeface="Montserrat Black" panose="00000A00000000000000" pitchFamily="2" charset="0"/>
                <a:ea typeface="+mj-ea"/>
              </a:defRPr>
            </a:lvl1pPr>
            <a:lvl2pPr defTabSz="914400"/>
            <a:lvl3pPr defTabSz="914400"/>
            <a:lvl4pPr defTabSz="914400"/>
            <a:lvl5pPr defTabSz="914400"/>
            <a:lvl6pPr defTabSz="914400"/>
            <a:lvl7pPr defTabSz="914400"/>
            <a:lvl8pPr defTabSz="914400"/>
            <a:lvl9pPr defTabSz="914400"/>
          </a:lstStyle>
          <a:p>
            <a:r>
              <a:rPr lang="en-US" altLang="zh-CN" sz="8000"/>
              <a:t>04.</a:t>
            </a:r>
            <a:endParaRPr lang="en-US" altLang="zh-CN" sz="8000"/>
          </a:p>
        </p:txBody>
      </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p:nvPr/>
        </p:nvCxnSpPr>
        <p:spPr>
          <a:xfrm>
            <a:off x="2940693" y="3568732"/>
            <a:ext cx="215153"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3"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2372360" cy="605790"/>
          </a:xfrm>
          <a:prstGeom prst="rect">
            <a:avLst/>
          </a:prstGeom>
          <a:ln>
            <a:solidFill>
              <a:schemeClr val="bg1"/>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01454" y="1043877"/>
            <a:ext cx="9010186" cy="3139321"/>
          </a:xfrm>
          <a:prstGeom prst="rect">
            <a:avLst/>
          </a:prstGeom>
          <a:noFill/>
        </p:spPr>
        <p:txBody>
          <a:bodyPr wrap="square" rtlCol="0">
            <a:spAutoFit/>
          </a:bodyPr>
          <a:lstStyle/>
          <a:p>
            <a:r>
              <a:rPr lang="en-US" altLang="zh-CN" dirty="0"/>
              <a:t>1.Game State Management</a:t>
            </a:r>
            <a:endParaRPr lang="en-US" altLang="zh-CN" dirty="0"/>
          </a:p>
          <a:p>
            <a:r>
              <a:rPr lang="en-US" altLang="zh-CN" dirty="0"/>
              <a:t>We inherited from Cocos2d-x's Scene class to seamlessly switch and manage different game scenes.</a:t>
            </a:r>
            <a:endParaRPr lang="en-US" altLang="zh-CN" dirty="0"/>
          </a:p>
          <a:p>
            <a:endParaRPr lang="en-US" altLang="zh-CN" dirty="0"/>
          </a:p>
          <a:p>
            <a:r>
              <a:rPr lang="en-US" altLang="zh-CN" dirty="0"/>
              <a:t>2.Data Structure Design</a:t>
            </a:r>
            <a:endParaRPr lang="en-US" altLang="zh-CN" dirty="0"/>
          </a:p>
          <a:p>
            <a:r>
              <a:rPr lang="en-US" altLang="zh-CN" dirty="0"/>
              <a:t>Using std::</a:t>
            </a:r>
            <a:r>
              <a:rPr lang="en-US" altLang="zh-CN" dirty="0" err="1"/>
              <a:t>unordered_map</a:t>
            </a:r>
            <a:r>
              <a:rPr lang="en-US" altLang="zh-CN" dirty="0"/>
              <a:t> and std::vector allowed for efficient storage and access, ensuring good performance.</a:t>
            </a:r>
            <a:endParaRPr lang="en-US" altLang="zh-CN" dirty="0"/>
          </a:p>
          <a:p>
            <a:endParaRPr lang="en-US" altLang="zh-CN" dirty="0"/>
          </a:p>
          <a:p>
            <a:r>
              <a:rPr lang="en-US" altLang="zh-CN" dirty="0"/>
              <a:t>3.Scalability</a:t>
            </a:r>
            <a:endParaRPr lang="en-US" altLang="zh-CN" dirty="0"/>
          </a:p>
          <a:p>
            <a:r>
              <a:rPr lang="en-US" altLang="zh-CN" dirty="0"/>
              <a:t>Object-oriented design helped keep the code clean and extensible, making it easy to add new features.</a:t>
            </a:r>
            <a:endParaRPr lang="zh-CN" altLang="en-US" dirty="0"/>
          </a:p>
        </p:txBody>
      </p:sp>
      <p:sp>
        <p:nvSpPr>
          <p:cNvPr id="64" name="文本框 63"/>
          <p:cNvSpPr txBox="1"/>
          <p:nvPr/>
        </p:nvSpPr>
        <p:spPr>
          <a:xfrm>
            <a:off x="388620" y="201930"/>
            <a:ext cx="5286375" cy="460375"/>
          </a:xfrm>
          <a:prstGeom prst="rect">
            <a:avLst/>
          </a:prstGeom>
          <a:noFill/>
        </p:spPr>
        <p:txBody>
          <a:bodyPr wrap="square" rtlCol="0" anchor="t">
            <a:spAutoFit/>
          </a:bodyPr>
          <a:p>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Challenges &amp; Solutions</a:t>
            </a:r>
            <a:endPar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0577" y="664238"/>
            <a:ext cx="8742556" cy="4247317"/>
          </a:xfrm>
          <a:prstGeom prst="rect">
            <a:avLst/>
          </a:prstGeom>
          <a:noFill/>
        </p:spPr>
        <p:txBody>
          <a:bodyPr wrap="square" rtlCol="0">
            <a:spAutoFit/>
          </a:bodyPr>
          <a:lstStyle/>
          <a:p>
            <a:r>
              <a:rPr lang="en-US" altLang="zh-CN" dirty="0"/>
              <a:t>Gains</a:t>
            </a:r>
            <a:endParaRPr lang="en-US" altLang="zh-CN" dirty="0"/>
          </a:p>
          <a:p>
            <a:endParaRPr lang="en-US" altLang="zh-CN" dirty="0"/>
          </a:p>
          <a:p>
            <a:r>
              <a:rPr lang="en-US" altLang="zh-CN" dirty="0"/>
              <a:t>1.Application of Object-Oriented Design</a:t>
            </a:r>
            <a:endParaRPr lang="en-US" altLang="zh-CN" dirty="0"/>
          </a:p>
          <a:p>
            <a:r>
              <a:rPr lang="en-US" altLang="zh-CN" dirty="0"/>
              <a:t>Throughout the project, I gained a deeper understanding and practical experience of core object-oriented programming (OOP) concepts such as encapsulation, inheritance, polymorphism, and abstraction. These principles allowed us to modularize the complex game system, reduce code redundancy, and improve maintainability and scalability.</a:t>
            </a:r>
            <a:endParaRPr lang="en-US" altLang="zh-CN" dirty="0"/>
          </a:p>
          <a:p>
            <a:endParaRPr lang="en-US" altLang="zh-CN" dirty="0"/>
          </a:p>
          <a:p>
            <a:r>
              <a:rPr lang="en-US" altLang="zh-CN" dirty="0"/>
              <a:t>2.Proficiency with Game Engine</a:t>
            </a:r>
            <a:endParaRPr lang="en-US" altLang="zh-CN" dirty="0"/>
          </a:p>
          <a:p>
            <a:r>
              <a:rPr lang="en-US" altLang="zh-CN" dirty="0"/>
              <a:t>Using the Cocos2d-x engine for game development provided valuable experience, especially in scene management, animation effects, and event handling. The features offered by Cocos2d-x enabled us to quickly establish the basic framework of the game, laying a solid foundation for future optimizations and expansions.</a:t>
            </a:r>
            <a:endParaRPr lang="zh-CN" altLang="en-US" dirty="0"/>
          </a:p>
        </p:txBody>
      </p:sp>
      <p:sp>
        <p:nvSpPr>
          <p:cNvPr id="64" name="文本框 63"/>
          <p:cNvSpPr txBox="1"/>
          <p:nvPr/>
        </p:nvSpPr>
        <p:spPr>
          <a:xfrm>
            <a:off x="200660" y="168275"/>
            <a:ext cx="5286375" cy="460375"/>
          </a:xfrm>
          <a:prstGeom prst="rect">
            <a:avLst/>
          </a:prstGeom>
          <a:noFill/>
        </p:spPr>
        <p:txBody>
          <a:bodyPr wrap="square" rtlCol="0" anchor="t">
            <a:spAutoFit/>
          </a:bodyPr>
          <a:p>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Gains &amp; Improvements</a:t>
            </a:r>
            <a:endPar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900" y="598594"/>
            <a:ext cx="9088244" cy="3416320"/>
          </a:xfrm>
          <a:prstGeom prst="rect">
            <a:avLst/>
          </a:prstGeom>
          <a:noFill/>
        </p:spPr>
        <p:txBody>
          <a:bodyPr wrap="square" rtlCol="0">
            <a:spAutoFit/>
          </a:bodyPr>
          <a:lstStyle/>
          <a:p>
            <a:r>
              <a:rPr lang="en-US" altLang="zh-CN" dirty="0"/>
              <a:t>Improvements</a:t>
            </a:r>
            <a:endParaRPr lang="en-US" altLang="zh-CN" dirty="0"/>
          </a:p>
          <a:p>
            <a:endParaRPr lang="en-US" altLang="zh-CN" dirty="0"/>
          </a:p>
          <a:p>
            <a:r>
              <a:rPr lang="en-US" altLang="zh-CN" dirty="0"/>
              <a:t>1.Code Structure Optimization</a:t>
            </a:r>
            <a:endParaRPr lang="en-US" altLang="zh-CN" dirty="0"/>
          </a:p>
          <a:p>
            <a:r>
              <a:rPr lang="en-US" altLang="zh-CN" dirty="0"/>
              <a:t>While object-oriented design provided a good architecture, some modules became overly verbose during development, which made maintenance challenging. In the future, further optimization of module division and reducing class dependencies will improve code clarity and scalability.</a:t>
            </a:r>
            <a:endParaRPr lang="en-US" altLang="zh-CN" dirty="0"/>
          </a:p>
          <a:p>
            <a:endParaRPr lang="en-US" altLang="zh-CN" dirty="0"/>
          </a:p>
          <a:p>
            <a:r>
              <a:rPr lang="en-US" altLang="zh-CN" dirty="0"/>
              <a:t>2.UI/UX Design Improvements</a:t>
            </a:r>
            <a:endParaRPr lang="en-US" altLang="zh-CN" dirty="0"/>
          </a:p>
          <a:p>
            <a:r>
              <a:rPr lang="en-US" altLang="zh-CN" dirty="0"/>
              <a:t>The user interface and interaction design of the game can be enhanced. The current UI is relatively simple and lacks detailed polishing. More animations and interactive feedback can be introduced to improve the user experience.</a:t>
            </a:r>
            <a:endParaRPr lang="zh-CN" altLang="en-US" dirty="0"/>
          </a:p>
        </p:txBody>
      </p:sp>
      <p:sp>
        <p:nvSpPr>
          <p:cNvPr id="64" name="文本框 63"/>
          <p:cNvSpPr txBox="1"/>
          <p:nvPr/>
        </p:nvSpPr>
        <p:spPr>
          <a:xfrm>
            <a:off x="95885" y="179070"/>
            <a:ext cx="5286375" cy="460375"/>
          </a:xfrm>
          <a:prstGeom prst="rect">
            <a:avLst/>
          </a:prstGeom>
          <a:noFill/>
        </p:spPr>
        <p:txBody>
          <a:bodyPr wrap="square" rtlCol="0" anchor="t">
            <a:spAutoFit/>
          </a:bodyPr>
          <a:p>
            <a:r>
              <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Gains &amp; Improvements</a:t>
            </a:r>
            <a:endParaRPr lang="en-US"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文本框 9"/>
          <p:cNvSpPr txBox="1"/>
          <p:nvPr/>
        </p:nvSpPr>
        <p:spPr>
          <a:xfrm>
            <a:off x="1832610" y="1491615"/>
            <a:ext cx="6988175" cy="21228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dirty="0">
                <a:ln w="19050">
                  <a:noFill/>
                </a:ln>
                <a:solidFill>
                  <a:schemeClr val="tx1">
                    <a:lumMod val="65000"/>
                    <a:lumOff val="35000"/>
                  </a:schemeClr>
                </a:solidFill>
                <a:latin typeface="思源宋体 CN Heavy" panose="02020900000000000000" charset="-122"/>
                <a:ea typeface="思源宋体 CN Heavy" panose="02020900000000000000" charset="-122"/>
                <a:sym typeface="MiSans Light" panose="00000400000000000000" charset="-122"/>
              </a:rPr>
              <a:t>SINCERE APPRECIATION </a:t>
            </a:r>
            <a:endParaRPr lang="en-US" altLang="zh-CN" sz="4400" dirty="0">
              <a:ln w="19050">
                <a:noFill/>
              </a:ln>
              <a:solidFill>
                <a:schemeClr val="tx1">
                  <a:lumMod val="65000"/>
                  <a:lumOff val="35000"/>
                </a:schemeClr>
              </a:solidFill>
              <a:latin typeface="思源宋体 CN Heavy" panose="02020900000000000000" charset="-122"/>
              <a:ea typeface="思源宋体 CN Heavy" panose="02020900000000000000" charset="-122"/>
              <a:sym typeface="MiSans Light" panose="00000400000000000000"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4400" dirty="0">
              <a:ln w="19050">
                <a:noFill/>
              </a:ln>
              <a:solidFill>
                <a:schemeClr val="tx1">
                  <a:lumMod val="65000"/>
                  <a:lumOff val="35000"/>
                </a:schemeClr>
              </a:solidFill>
              <a:latin typeface="WPS灵秀黑" charset="-122"/>
              <a:ea typeface="WPS灵秀黑" charset="-122"/>
              <a:cs typeface="WPS灵秀黑" charset="-122"/>
              <a:sym typeface="MiSans Light" panose="00000400000000000000" charset="-122"/>
            </a:endParaRPr>
          </a:p>
        </p:txBody>
      </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9"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3345" y="62865"/>
            <a:ext cx="2372360" cy="605790"/>
          </a:xfrm>
          <a:prstGeom prst="rect">
            <a:avLst/>
          </a:prstGeom>
          <a:ln>
            <a:solidFill>
              <a:schemeClr val="bg1"/>
            </a:solidFill>
          </a:ln>
        </p:spPr>
      </p:pic>
      <p:pic>
        <p:nvPicPr>
          <p:cNvPr id="3" name="图片 2"/>
          <p:cNvPicPr>
            <a:picLocks noChangeAspect="1"/>
          </p:cNvPicPr>
          <p:nvPr/>
        </p:nvPicPr>
        <p:blipFill>
          <a:blip r:embed="rId2"/>
          <a:stretch>
            <a:fillRect/>
          </a:stretch>
        </p:blipFill>
        <p:spPr>
          <a:xfrm>
            <a:off x="2066290" y="3021965"/>
            <a:ext cx="991870" cy="940435"/>
          </a:xfrm>
          <a:prstGeom prst="rect">
            <a:avLst/>
          </a:prstGeom>
        </p:spPr>
      </p:pic>
      <p:pic>
        <p:nvPicPr>
          <p:cNvPr id="4" name="图片 3"/>
          <p:cNvPicPr>
            <a:picLocks noChangeAspect="1"/>
          </p:cNvPicPr>
          <p:nvPr/>
        </p:nvPicPr>
        <p:blipFill>
          <a:blip r:embed="rId3"/>
          <a:stretch>
            <a:fillRect/>
          </a:stretch>
        </p:blipFill>
        <p:spPr>
          <a:xfrm>
            <a:off x="4695190" y="3002915"/>
            <a:ext cx="1210945" cy="952500"/>
          </a:xfrm>
          <a:prstGeom prst="rect">
            <a:avLst/>
          </a:prstGeom>
        </p:spPr>
      </p:pic>
      <p:pic>
        <p:nvPicPr>
          <p:cNvPr id="8" name="图片 7"/>
          <p:cNvPicPr>
            <a:picLocks noChangeAspect="1"/>
          </p:cNvPicPr>
          <p:nvPr/>
        </p:nvPicPr>
        <p:blipFill>
          <a:blip r:embed="rId4"/>
          <a:stretch>
            <a:fillRect/>
          </a:stretch>
        </p:blipFill>
        <p:spPr>
          <a:xfrm>
            <a:off x="3388995" y="3002915"/>
            <a:ext cx="975360" cy="960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文本框 9"/>
          <p:cNvSpPr txBox="1"/>
          <p:nvPr/>
        </p:nvSpPr>
        <p:spPr>
          <a:xfrm>
            <a:off x="2867025" y="1574800"/>
            <a:ext cx="4054475" cy="14452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8100">
                  <a:noFill/>
                </a:ln>
                <a:solidFill>
                  <a:schemeClr val="tx1">
                    <a:lumMod val="65000"/>
                    <a:lumOff val="35000"/>
                  </a:schemeClr>
                </a:solidFill>
                <a:latin typeface="+mj-ea"/>
                <a:ea typeface="+mj-ea"/>
                <a:sym typeface="+mn-lt"/>
              </a:rPr>
              <a:t>Brief Introduction</a:t>
            </a:r>
            <a:endParaRPr lang="en-US" altLang="zh-CN" sz="4400">
              <a:ln w="19050">
                <a:noFill/>
              </a:ln>
              <a:solidFill>
                <a:schemeClr val="tx1">
                  <a:lumMod val="65000"/>
                  <a:lumOff val="35000"/>
                </a:schemeClr>
              </a:solidFill>
              <a:latin typeface="思源宋体 CN Heavy" panose="02020900000000000000" charset="-122"/>
              <a:ea typeface="思源宋体 CN Heavy" panose="02020900000000000000" charset="-122"/>
              <a:sym typeface="MiSans Light" panose="00000400000000000000" charset="-122"/>
            </a:endParaRPr>
          </a:p>
        </p:txBody>
      </p:sp>
      <p:sp>
        <p:nvSpPr>
          <p:cNvPr id="12" name="文本框 11"/>
          <p:cNvSpPr txBox="1"/>
          <p:nvPr/>
        </p:nvSpPr>
        <p:spPr>
          <a:xfrm>
            <a:off x="968569" y="1574768"/>
            <a:ext cx="1796798" cy="1322070"/>
          </a:xfrm>
          <a:prstGeom prst="rect">
            <a:avLst/>
          </a:prstGeom>
          <a:noFill/>
          <a:ln>
            <a:noFill/>
          </a:ln>
        </p:spPr>
        <p:txBody>
          <a:bodyPr wrap="square" rtlCol="0">
            <a:spAutoFit/>
          </a:bodyPr>
          <a:lstStyle>
            <a:defPPr>
              <a:defRPr lang="en-US"/>
            </a:defPPr>
            <a:lvl1pPr algn="ctr">
              <a:defRPr sz="2800" spc="0">
                <a:ln w="38100">
                  <a:noFill/>
                </a:ln>
                <a:solidFill>
                  <a:srgbClr val="C6AF92"/>
                </a:solidFill>
                <a:effectLst/>
                <a:latin typeface="Montserrat Black" panose="00000A00000000000000" pitchFamily="2" charset="0"/>
                <a:ea typeface="+mj-ea"/>
              </a:defRPr>
            </a:lvl1pPr>
            <a:lvl2pPr defTabSz="914400"/>
            <a:lvl3pPr defTabSz="914400"/>
            <a:lvl4pPr defTabSz="914400"/>
            <a:lvl5pPr defTabSz="914400"/>
            <a:lvl6pPr defTabSz="914400"/>
            <a:lvl7pPr defTabSz="914400"/>
            <a:lvl8pPr defTabSz="914400"/>
            <a:lvl9pPr defTabSz="914400"/>
          </a:lstStyle>
          <a:p>
            <a:r>
              <a:rPr lang="en-US" altLang="zh-CN" sz="8000"/>
              <a:t>01.</a:t>
            </a:r>
            <a:endParaRPr lang="en-US" altLang="zh-CN" sz="8000"/>
          </a:p>
        </p:txBody>
      </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9"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2372360" cy="605790"/>
          </a:xfrm>
          <a:prstGeom prst="rect">
            <a:avLst/>
          </a:prstGeom>
          <a:ln>
            <a:solidFill>
              <a:schemeClr val="bg1"/>
            </a:solidFill>
          </a:ln>
        </p:spPr>
      </p:pic>
      <p:sp>
        <p:nvSpPr>
          <p:cNvPr id="21" name="文本框 20"/>
          <p:cNvSpPr txBox="1"/>
          <p:nvPr/>
        </p:nvSpPr>
        <p:spPr>
          <a:xfrm rot="5400000">
            <a:off x="7541411" y="2444792"/>
            <a:ext cx="2664199" cy="25273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50" dirty="0">
                <a:ln w="19050">
                  <a:noFill/>
                </a:ln>
                <a:solidFill>
                  <a:schemeClr val="accent1"/>
                </a:solidFill>
                <a:latin typeface="+mj-lt"/>
                <a:ea typeface="+mj-ea"/>
              </a:rPr>
              <a:t>ENGLISH COURSE</a:t>
            </a:r>
            <a:endParaRPr lang="en-US" altLang="zh-CN" sz="1050" dirty="0">
              <a:ln w="19050">
                <a:noFill/>
              </a:ln>
              <a:solidFill>
                <a:schemeClr val="accent1"/>
              </a:solidFill>
              <a:latin typeface="+mj-lt"/>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 name="标题 2"/>
          <p:cNvSpPr>
            <a:spLocks noGrp="1"/>
          </p:cNvSpPr>
          <p:nvPr>
            <p:ph type="title"/>
          </p:nvPr>
        </p:nvSpPr>
        <p:spPr>
          <a:xfrm>
            <a:off x="410210" y="147320"/>
            <a:ext cx="5786120" cy="586740"/>
          </a:xfrm>
        </p:spPr>
        <p:txBody>
          <a:bodyPr>
            <a:normAutofit/>
          </a:bodyPr>
          <a:p>
            <a:r>
              <a:rPr lang="en-US" altLang="zh-CN" b="1" dirty="0">
                <a:latin typeface="汉仪方叠体简" panose="02010600000101010101" charset="-122"/>
                <a:ea typeface="汉仪方叠体简" panose="02010600000101010101" charset="-122"/>
                <a:sym typeface="Aa马上行楷" panose="02010600010101010101" charset="-122"/>
              </a:rPr>
              <a:t>G</a:t>
            </a:r>
            <a:r>
              <a:rPr lang="en-US" altLang="zh-CN" b="1" dirty="0">
                <a:latin typeface="汉仪方叠体简" panose="02010600000101010101" charset="-122"/>
                <a:ea typeface="汉仪方叠体简" panose="02010600000101010101" charset="-122"/>
                <a:sym typeface="Aa马上行楷" panose="02010600010101010101" charset="-122"/>
              </a:rPr>
              <a:t>roup Work</a:t>
            </a:r>
            <a:endParaRPr lang="en-US" altLang="zh-CN" b="1" dirty="0">
              <a:latin typeface="汉仪方叠体简" panose="02010600000101010101" charset="-122"/>
              <a:ea typeface="汉仪方叠体简" panose="02010600000101010101" charset="-122"/>
              <a:sym typeface="Aa马上行楷" panose="02010600010101010101" charset="-122"/>
            </a:endParaRPr>
          </a:p>
        </p:txBody>
      </p:sp>
      <p:pic>
        <p:nvPicPr>
          <p:cNvPr id="4" name="图片 3"/>
          <p:cNvPicPr>
            <a:picLocks noChangeAspect="1"/>
          </p:cNvPicPr>
          <p:nvPr/>
        </p:nvPicPr>
        <p:blipFill>
          <a:blip r:embed="rId1"/>
          <a:stretch>
            <a:fillRect/>
          </a:stretch>
        </p:blipFill>
        <p:spPr>
          <a:xfrm>
            <a:off x="708660" y="687705"/>
            <a:ext cx="3300730" cy="2741930"/>
          </a:xfrm>
          <a:prstGeom prst="rect">
            <a:avLst/>
          </a:prstGeom>
        </p:spPr>
      </p:pic>
      <p:pic>
        <p:nvPicPr>
          <p:cNvPr id="8" name="图片 7"/>
          <p:cNvPicPr>
            <a:picLocks noChangeAspect="1"/>
          </p:cNvPicPr>
          <p:nvPr/>
        </p:nvPicPr>
        <p:blipFill>
          <a:blip r:embed="rId2"/>
          <a:stretch>
            <a:fillRect/>
          </a:stretch>
        </p:blipFill>
        <p:spPr>
          <a:xfrm>
            <a:off x="4764405" y="734060"/>
            <a:ext cx="2764790" cy="2695575"/>
          </a:xfrm>
          <a:prstGeom prst="rect">
            <a:avLst/>
          </a:prstGeom>
        </p:spPr>
      </p:pic>
      <p:pic>
        <p:nvPicPr>
          <p:cNvPr id="9" name="图片 8"/>
          <p:cNvPicPr>
            <a:picLocks noChangeAspect="1"/>
          </p:cNvPicPr>
          <p:nvPr/>
        </p:nvPicPr>
        <p:blipFill>
          <a:blip r:embed="rId3"/>
          <a:stretch>
            <a:fillRect/>
          </a:stretch>
        </p:blipFill>
        <p:spPr>
          <a:xfrm>
            <a:off x="2132330" y="3544570"/>
            <a:ext cx="4549775" cy="1308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340542" y="320506"/>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custDataLst>
              <p:tags r:id="rId1"/>
            </p:custDataLst>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custDataLst>
                  <p:tags r:id="rId2"/>
                </p:custDataLst>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custDataLst>
                  <p:tags r:id="rId3"/>
                </p:custDataLst>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custDataLst>
                  <p:tags r:id="rId4"/>
                </p:custDataLst>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custDataLst>
                  <p:tags r:id="rId5"/>
                </p:custDataLst>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custDataLst>
                  <p:tags r:id="rId6"/>
                </p:custDataLst>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custDataLst>
                  <p:tags r:id="rId7"/>
                </p:custDataLst>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custDataLst>
                  <p:tags r:id="rId8"/>
                </p:custDataLst>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custDataLst>
                  <p:tags r:id="rId9"/>
                </p:custDataLst>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custDataLst>
                  <p:tags r:id="rId10"/>
                </p:custDataLst>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11"/>
                </p:custDataLst>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custDataLst>
                  <p:tags r:id="rId12"/>
                </p:custDataLst>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custDataLst>
                  <p:tags r:id="rId13"/>
                </p:custDataLst>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custDataLst>
                  <p:tags r:id="rId14"/>
                </p:custDataLst>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custDataLst>
                  <p:tags r:id="rId15"/>
                </p:custDataLst>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custDataLst>
                  <p:tags r:id="rId16"/>
                </p:custDataLst>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custDataLst>
                  <p:tags r:id="rId17"/>
                </p:custDataLst>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custDataLst>
                  <p:tags r:id="rId18"/>
                </p:custDataLst>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custDataLst>
                  <p:tags r:id="rId19"/>
                </p:custDataLst>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custDataLst>
                  <p:tags r:id="rId20"/>
                </p:custDataLst>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custDataLst>
                  <p:tags r:id="rId21"/>
                </p:custDataLst>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 name="标题 2"/>
          <p:cNvSpPr>
            <a:spLocks noGrp="1"/>
          </p:cNvSpPr>
          <p:nvPr>
            <p:ph type="title"/>
          </p:nvPr>
        </p:nvSpPr>
        <p:spPr>
          <a:xfrm>
            <a:off x="410210" y="147320"/>
            <a:ext cx="5786120" cy="586740"/>
          </a:xfrm>
        </p:spPr>
        <p:txBody>
          <a:bodyPr>
            <a:normAutofit/>
          </a:bodyPr>
          <a:p>
            <a:r>
              <a:rPr lang="en-US" altLang="zh-CN" b="1" dirty="0">
                <a:latin typeface="汉仪方叠体简" panose="02010600000101010101" charset="-122"/>
                <a:ea typeface="汉仪方叠体简" panose="02010600000101010101" charset="-122"/>
                <a:sym typeface="Aa马上行楷" panose="02010600010101010101" charset="-122"/>
              </a:rPr>
              <a:t>Technology </a:t>
            </a:r>
            <a:r>
              <a:rPr lang="en-US" altLang="zh-CN" b="1" dirty="0">
                <a:latin typeface="汉仪方叠体简" panose="02010600000101010101" charset="-122"/>
                <a:ea typeface="汉仪方叠体简" panose="02010600000101010101" charset="-122"/>
                <a:sym typeface="Aa马上行楷" panose="02010600010101010101" charset="-122"/>
              </a:rPr>
              <a:t>tools</a:t>
            </a:r>
            <a:endParaRPr lang="en-US" altLang="zh-CN" b="1" dirty="0">
              <a:latin typeface="汉仪方叠体简" panose="02010600000101010101" charset="-122"/>
              <a:ea typeface="汉仪方叠体简" panose="02010600000101010101" charset="-122"/>
              <a:sym typeface="Aa马上行楷" panose="02010600010101010101" charset="-122"/>
            </a:endParaRPr>
          </a:p>
        </p:txBody>
      </p:sp>
      <p:grpSp>
        <p:nvGrpSpPr>
          <p:cNvPr id="4" name="组合 3"/>
          <p:cNvGrpSpPr/>
          <p:nvPr>
            <p:custDataLst>
              <p:tags r:id="rId22"/>
            </p:custDataLst>
          </p:nvPr>
        </p:nvGrpSpPr>
        <p:grpSpPr>
          <a:xfrm>
            <a:off x="410210" y="768985"/>
            <a:ext cx="6186805" cy="4324316"/>
            <a:chOff x="1043046" y="1260479"/>
            <a:chExt cx="10593657" cy="7324869"/>
          </a:xfrm>
        </p:grpSpPr>
        <p:grpSp>
          <p:nvGrpSpPr>
            <p:cNvPr id="8" name="组合 7"/>
            <p:cNvGrpSpPr/>
            <p:nvPr/>
          </p:nvGrpSpPr>
          <p:grpSpPr>
            <a:xfrm>
              <a:off x="1043046" y="3224482"/>
              <a:ext cx="10593657" cy="5360866"/>
              <a:chOff x="1046856" y="2601547"/>
              <a:chExt cx="10593657" cy="5360866"/>
            </a:xfrm>
          </p:grpSpPr>
          <p:grpSp>
            <p:nvGrpSpPr>
              <p:cNvPr id="9" name="组合 8"/>
              <p:cNvGrpSpPr/>
              <p:nvPr/>
            </p:nvGrpSpPr>
            <p:grpSpPr>
              <a:xfrm>
                <a:off x="1046856" y="2601547"/>
                <a:ext cx="2883545" cy="5327579"/>
                <a:chOff x="1046856" y="2336800"/>
                <a:chExt cx="2883545" cy="6628827"/>
              </a:xfrm>
            </p:grpSpPr>
            <p:sp>
              <p:nvSpPr>
                <p:cNvPr id="10" name="矩形: 圆角 12"/>
                <p:cNvSpPr/>
                <p:nvPr>
                  <p:custDataLst>
                    <p:tags r:id="rId23"/>
                  </p:custDataLst>
                </p:nvPr>
              </p:nvSpPr>
              <p:spPr>
                <a:xfrm>
                  <a:off x="1046856" y="3250890"/>
                  <a:ext cx="2685846" cy="5714737"/>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矩形 10"/>
                <p:cNvSpPr/>
                <p:nvPr>
                  <p:custDataLst>
                    <p:tags r:id="rId24"/>
                  </p:custDataLst>
                </p:nvPr>
              </p:nvSpPr>
              <p:spPr>
                <a:xfrm>
                  <a:off x="1199079" y="3313780"/>
                  <a:ext cx="2731322" cy="4970554"/>
                </a:xfrm>
                <a:prstGeom prst="rect">
                  <a:avLst/>
                </a:prstGeom>
              </p:spPr>
              <p:txBody>
                <a:bodyPr wrap="square" anchor="t" anchorCtr="0">
                  <a:noAutofit/>
                </a:bodyPr>
                <a:p>
                  <a:pPr indent="457200" algn="l">
                    <a:lnSpc>
                      <a:spcPct val="130000"/>
                    </a:lnSpc>
                  </a:pPr>
                  <a:r>
                    <a:rPr kumimoji="1" lang="en-US" altLang="zh-CN" sz="1200" b="1" dirty="0">
                      <a:solidFill>
                        <a:srgbClr val="002060"/>
                      </a:solidFill>
                      <a:latin typeface="+mj-ea"/>
                      <a:ea typeface="+mj-ea"/>
                      <a:sym typeface="Arial" panose="020B0604020202020204" pitchFamily="34" charset="0"/>
                    </a:rPr>
                    <a:t> Main advantages of Cocos2d-x are cross platform, high performance, high compatibility, hot updates, customizability, and ease of use.</a:t>
                  </a:r>
                  <a:endParaRPr kumimoji="1" lang="en-US" altLang="zh-CN" sz="1200" b="1" dirty="0">
                    <a:solidFill>
                      <a:srgbClr val="002060"/>
                    </a:solidFill>
                    <a:latin typeface="+mj-ea"/>
                    <a:ea typeface="+mj-ea"/>
                    <a:sym typeface="Arial" panose="020B0604020202020204" pitchFamily="34" charset="0"/>
                  </a:endParaRPr>
                </a:p>
              </p:txBody>
            </p:sp>
            <p:sp>
              <p:nvSpPr>
                <p:cNvPr id="12" name="矩形: 圆角 14"/>
                <p:cNvSpPr/>
                <p:nvPr/>
              </p:nvSpPr>
              <p:spPr>
                <a:xfrm>
                  <a:off x="1281424" y="2336800"/>
                  <a:ext cx="1997722" cy="91275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chemeClr val="lt1">
                          <a:lumMod val="100000"/>
                        </a:schemeClr>
                      </a:solidFill>
                    </a:rPr>
                    <a:t>Cocos2d-x 3.17.2</a:t>
                  </a:r>
                  <a:endParaRPr lang="en-US" altLang="zh-CN" sz="1400" b="1" dirty="0">
                    <a:solidFill>
                      <a:schemeClr val="lt1">
                        <a:lumMod val="100000"/>
                      </a:schemeClr>
                    </a:solidFill>
                  </a:endParaRPr>
                </a:p>
              </p:txBody>
            </p:sp>
          </p:grpSp>
          <p:grpSp>
            <p:nvGrpSpPr>
              <p:cNvPr id="20" name="组合 19"/>
              <p:cNvGrpSpPr/>
              <p:nvPr/>
            </p:nvGrpSpPr>
            <p:grpSpPr>
              <a:xfrm>
                <a:off x="4752975" y="2601547"/>
                <a:ext cx="2685846" cy="5360866"/>
                <a:chOff x="930871" y="2336800"/>
                <a:chExt cx="2685846" cy="6670244"/>
              </a:xfrm>
            </p:grpSpPr>
            <p:sp>
              <p:nvSpPr>
                <p:cNvPr id="21" name="矩形: 圆角 9"/>
                <p:cNvSpPr/>
                <p:nvPr>
                  <p:custDataLst>
                    <p:tags r:id="rId25"/>
                  </p:custDataLst>
                </p:nvPr>
              </p:nvSpPr>
              <p:spPr>
                <a:xfrm>
                  <a:off x="930871" y="3250890"/>
                  <a:ext cx="2685846" cy="5713399"/>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2" name="矩形 21"/>
                <p:cNvSpPr/>
                <p:nvPr>
                  <p:custDataLst>
                    <p:tags r:id="rId26"/>
                  </p:custDataLst>
                </p:nvPr>
              </p:nvSpPr>
              <p:spPr>
                <a:xfrm>
                  <a:off x="1099656" y="3254906"/>
                  <a:ext cx="2329233" cy="5752138"/>
                </a:xfrm>
                <a:prstGeom prst="rect">
                  <a:avLst/>
                </a:prstGeom>
              </p:spPr>
              <p:txBody>
                <a:bodyPr wrap="square" anchor="t" anchorCtr="0">
                  <a:spAutoFit/>
                </a:bodyPr>
                <a:p>
                  <a:pPr indent="457200" algn="l">
                    <a:lnSpc>
                      <a:spcPct val="130000"/>
                    </a:lnSpc>
                  </a:pPr>
                  <a:r>
                    <a:rPr lang="en-US" altLang="zh-CN" sz="1200" b="1" i="0" dirty="0">
                      <a:solidFill>
                        <a:srgbClr val="002060"/>
                      </a:solidFill>
                      <a:latin typeface="+mj-ea"/>
                      <a:ea typeface="+mj-ea"/>
                    </a:rPr>
                    <a:t>When developing games within the Cocos2d framework using the C++language, it provides performance advantages and flexibility.</a:t>
                  </a:r>
                  <a:endParaRPr lang="en-US" altLang="zh-CN" sz="1200" b="1" i="0" dirty="0">
                    <a:solidFill>
                      <a:srgbClr val="002060"/>
                    </a:solidFill>
                    <a:latin typeface="+mj-ea"/>
                    <a:ea typeface="+mj-ea"/>
                  </a:endParaRPr>
                </a:p>
              </p:txBody>
            </p:sp>
            <p:sp>
              <p:nvSpPr>
                <p:cNvPr id="28" name="矩形: 圆角 11"/>
                <p:cNvSpPr/>
                <p:nvPr/>
              </p:nvSpPr>
              <p:spPr>
                <a:xfrm>
                  <a:off x="1281424" y="2336800"/>
                  <a:ext cx="1985604" cy="91275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chemeClr val="lt1">
                          <a:lumMod val="100000"/>
                        </a:schemeClr>
                      </a:solidFill>
                    </a:rPr>
                    <a:t>C++</a:t>
                  </a:r>
                  <a:endParaRPr lang="en-US" altLang="zh-CN" sz="1400" b="1" dirty="0">
                    <a:solidFill>
                      <a:schemeClr val="lt1">
                        <a:lumMod val="100000"/>
                      </a:schemeClr>
                    </a:solidFill>
                  </a:endParaRPr>
                </a:p>
              </p:txBody>
            </p:sp>
          </p:grpSp>
          <p:grpSp>
            <p:nvGrpSpPr>
              <p:cNvPr id="36" name="组合 35"/>
              <p:cNvGrpSpPr/>
              <p:nvPr/>
            </p:nvGrpSpPr>
            <p:grpSpPr>
              <a:xfrm>
                <a:off x="8670762" y="2601547"/>
                <a:ext cx="2969751" cy="5327579"/>
                <a:chOff x="1026554" y="2336800"/>
                <a:chExt cx="2969751" cy="6628825"/>
              </a:xfrm>
            </p:grpSpPr>
            <p:sp>
              <p:nvSpPr>
                <p:cNvPr id="37" name="矩形: 圆角 6"/>
                <p:cNvSpPr/>
                <p:nvPr/>
              </p:nvSpPr>
              <p:spPr>
                <a:xfrm>
                  <a:off x="1026948" y="3250890"/>
                  <a:ext cx="2685846" cy="5714735"/>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38" name="矩形 37"/>
                <p:cNvSpPr/>
                <p:nvPr/>
              </p:nvSpPr>
              <p:spPr>
                <a:xfrm>
                  <a:off x="1026554" y="3149167"/>
                  <a:ext cx="2969751" cy="4918419"/>
                </a:xfrm>
                <a:prstGeom prst="rect">
                  <a:avLst/>
                </a:prstGeom>
              </p:spPr>
              <p:txBody>
                <a:bodyPr wrap="square" anchor="t" anchorCtr="0">
                  <a:noAutofit/>
                </a:bodyPr>
                <a:p>
                  <a:pPr algn="l">
                    <a:lnSpc>
                      <a:spcPct val="130000"/>
                    </a:lnSpc>
                  </a:pPr>
                  <a:r>
                    <a:rPr kumimoji="1" lang="en-US" altLang="zh-CN" sz="1200" b="1" dirty="0">
                      <a:solidFill>
                        <a:srgbClr val="002060"/>
                      </a:solidFill>
                      <a:latin typeface="+mj-ea"/>
                      <a:ea typeface="+mj-ea"/>
                      <a:sym typeface="Arial" panose="020B0604020202020204" pitchFamily="34" charset="0"/>
                    </a:rPr>
                    <a:t>
</a:t>
                  </a:r>
                  <a:r>
                    <a:rPr lang="en-US" altLang="zh-CN" sz="1200" b="1" dirty="0">
                      <a:solidFill>
                        <a:srgbClr val="002060"/>
                      </a:solidFill>
                      <a:latin typeface="+mj-ea"/>
                      <a:ea typeface="+mj-ea"/>
                      <a:sym typeface="+mn-ea"/>
                    </a:rPr>
                    <a:t>Git supports team collaboration, aiding teams in working together more efficiently </a:t>
                  </a:r>
                  <a:endParaRPr kumimoji="1" lang="en-US" altLang="zh-CN" sz="1200" b="1" dirty="0">
                    <a:solidFill>
                      <a:srgbClr val="002060"/>
                    </a:solidFill>
                    <a:latin typeface="+mj-ea"/>
                    <a:ea typeface="+mj-ea"/>
                    <a:sym typeface="Arial" panose="020B0604020202020204" pitchFamily="34" charset="0"/>
                  </a:endParaRPr>
                </a:p>
              </p:txBody>
            </p:sp>
            <p:sp>
              <p:nvSpPr>
                <p:cNvPr id="39" name="矩形: 圆角 8"/>
                <p:cNvSpPr/>
                <p:nvPr/>
              </p:nvSpPr>
              <p:spPr>
                <a:xfrm>
                  <a:off x="1281424" y="2336800"/>
                  <a:ext cx="1985604" cy="91409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chemeClr val="lt1">
                          <a:lumMod val="100000"/>
                        </a:schemeClr>
                      </a:solidFill>
                    </a:rPr>
                    <a:t>Git</a:t>
                  </a:r>
                  <a:endParaRPr lang="en-US" altLang="zh-CN" sz="1400" b="1" dirty="0">
                    <a:solidFill>
                      <a:schemeClr val="lt1">
                        <a:lumMod val="100000"/>
                      </a:schemeClr>
                    </a:solidFill>
                  </a:endParaRPr>
                </a:p>
              </p:txBody>
            </p:sp>
          </p:grpSp>
        </p:grpSp>
        <p:pic>
          <p:nvPicPr>
            <p:cNvPr id="1028" name="Picture 4" descr="C++ - Wikipedia"/>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346607" y="1260479"/>
              <a:ext cx="1472854" cy="16556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75806" y="1397082"/>
              <a:ext cx="2876975" cy="120248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没有照片描述。"/>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33659" y="1343224"/>
              <a:ext cx="1472854" cy="1472854"/>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图片 53"/>
          <p:cNvPicPr>
            <a:picLocks noChangeAspect="1"/>
          </p:cNvPicPr>
          <p:nvPr/>
        </p:nvPicPr>
        <p:blipFill>
          <a:blip r:embed="rId30"/>
          <a:stretch>
            <a:fillRect/>
          </a:stretch>
        </p:blipFill>
        <p:spPr>
          <a:xfrm>
            <a:off x="7254240" y="768985"/>
            <a:ext cx="1049020" cy="1021080"/>
          </a:xfrm>
          <a:prstGeom prst="rect">
            <a:avLst/>
          </a:prstGeom>
        </p:spPr>
      </p:pic>
      <p:sp>
        <p:nvSpPr>
          <p:cNvPr id="56" name="矩形: 圆角 8"/>
          <p:cNvSpPr/>
          <p:nvPr/>
        </p:nvSpPr>
        <p:spPr>
          <a:xfrm>
            <a:off x="7143826" y="1927821"/>
            <a:ext cx="1159613" cy="43371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r>
              <a:rPr lang="en-US" altLang="zh-CN" sz="1400" b="1" dirty="0">
                <a:solidFill>
                  <a:schemeClr val="lt1">
                    <a:lumMod val="100000"/>
                  </a:schemeClr>
                </a:solidFill>
              </a:rPr>
              <a:t>A</a:t>
            </a:r>
            <a:r>
              <a:rPr lang="en-US" altLang="zh-CN" sz="1400" b="1" dirty="0">
                <a:solidFill>
                  <a:schemeClr val="lt1">
                    <a:lumMod val="100000"/>
                  </a:schemeClr>
                </a:solidFill>
              </a:rPr>
              <a:t>ndroid</a:t>
            </a:r>
            <a:endParaRPr lang="en-US" altLang="zh-CN" sz="1400" b="1" dirty="0">
              <a:solidFill>
                <a:schemeClr val="lt1">
                  <a:lumMod val="100000"/>
                </a:schemeClr>
              </a:solidFill>
            </a:endParaRPr>
          </a:p>
        </p:txBody>
      </p:sp>
      <p:sp>
        <p:nvSpPr>
          <p:cNvPr id="57" name="矩形: 圆角 6"/>
          <p:cNvSpPr/>
          <p:nvPr/>
        </p:nvSpPr>
        <p:spPr>
          <a:xfrm>
            <a:off x="6994575" y="2361531"/>
            <a:ext cx="1568562" cy="2711484"/>
          </a:xfrm>
          <a:prstGeom prst="roundRect">
            <a:avLst>
              <a:gd name="adj" fmla="val 3900"/>
            </a:avLst>
          </a:prstGeom>
          <a:solidFill>
            <a:schemeClr val="tx1">
              <a:lumMod val="50000"/>
              <a:lumOff val="50000"/>
              <a:alpha val="1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Misans" charset="0"/>
              <a:ea typeface="华康标题宋W9" panose="02020909000000000000" charset="-122"/>
              <a:cs typeface="Misans" charset="0"/>
              <a:sym typeface="华康标题宋W9" panose="02020909000000000000" charset="-122"/>
            </a:endParaRPr>
          </a:p>
        </p:txBody>
      </p:sp>
      <p:sp>
        <p:nvSpPr>
          <p:cNvPr id="58" name="矩形 57"/>
          <p:cNvSpPr/>
          <p:nvPr/>
        </p:nvSpPr>
        <p:spPr>
          <a:xfrm>
            <a:off x="7013575" y="2313940"/>
            <a:ext cx="1549400" cy="2333625"/>
          </a:xfrm>
          <a:prstGeom prst="rect">
            <a:avLst/>
          </a:prstGeom>
        </p:spPr>
        <p:txBody>
          <a:bodyPr wrap="square" anchor="t" anchorCtr="0">
            <a:noAutofit/>
          </a:bodyPr>
          <a:p>
            <a:pPr algn="l">
              <a:lnSpc>
                <a:spcPct val="130000"/>
              </a:lnSpc>
            </a:pPr>
            <a:r>
              <a:rPr kumimoji="1" lang="en-US" altLang="zh-CN" sz="1200" b="1" dirty="0">
                <a:solidFill>
                  <a:srgbClr val="002060"/>
                </a:solidFill>
                <a:latin typeface="+mj-ea"/>
                <a:ea typeface="+mj-ea"/>
                <a:sym typeface="Arial" panose="020B0604020202020204" pitchFamily="34" charset="0"/>
              </a:rPr>
              <a:t>
</a:t>
            </a:r>
            <a:r>
              <a:rPr lang="en-US" altLang="zh-CN" sz="1200" b="1" dirty="0">
                <a:solidFill>
                  <a:srgbClr val="002060"/>
                </a:solidFill>
                <a:latin typeface="+mj-ea"/>
                <a:ea typeface="+mj-ea"/>
                <a:sym typeface="+mn-ea"/>
              </a:rPr>
              <a:t>The game has also been ported to the Android platform,achieving dual platform development</a:t>
            </a:r>
            <a:endParaRPr lang="zh-CN" altLang="en-US" sz="1200" b="1" dirty="0">
              <a:solidFill>
                <a:srgbClr val="002060"/>
              </a:solidFill>
              <a:latin typeface="+mj-ea"/>
              <a:ea typeface="+mj-ea"/>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1"/>
          <a:stretch>
            <a:fillRect/>
          </a:stretch>
        </p:blipFill>
        <p:spPr>
          <a:xfrm>
            <a:off x="3329940" y="332740"/>
            <a:ext cx="5236845" cy="2411730"/>
          </a:xfrm>
          <a:prstGeom prst="rect">
            <a:avLst/>
          </a:prstGeom>
        </p:spPr>
      </p:pic>
      <p:pic>
        <p:nvPicPr>
          <p:cNvPr id="4" name="图片 3"/>
          <p:cNvPicPr>
            <a:picLocks noChangeAspect="1"/>
          </p:cNvPicPr>
          <p:nvPr/>
        </p:nvPicPr>
        <p:blipFill>
          <a:blip r:embed="rId2"/>
          <a:stretch>
            <a:fillRect/>
          </a:stretch>
        </p:blipFill>
        <p:spPr>
          <a:xfrm>
            <a:off x="3329940" y="2840990"/>
            <a:ext cx="5236845" cy="2110740"/>
          </a:xfrm>
          <a:prstGeom prst="rect">
            <a:avLst/>
          </a:prstGeom>
        </p:spPr>
      </p:pic>
      <p:sp>
        <p:nvSpPr>
          <p:cNvPr id="64" name="文本框 63"/>
          <p:cNvSpPr txBox="1"/>
          <p:nvPr/>
        </p:nvSpPr>
        <p:spPr>
          <a:xfrm>
            <a:off x="170815" y="291465"/>
            <a:ext cx="5286375" cy="460375"/>
          </a:xfrm>
          <a:prstGeom prst="rect">
            <a:avLst/>
          </a:prstGeom>
          <a:noFill/>
        </p:spPr>
        <p:txBody>
          <a:bodyPr wrap="square" rtlCol="0" anchor="t">
            <a:spAutoFit/>
          </a:bodyPr>
          <a:p>
            <a:r>
              <a:rPr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Main Function</a:t>
            </a:r>
            <a:endParaRPr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8" name="演示视频">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9144635"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fullScrn="0">
              <p:cMediaNode>
                <p:cTn id="2" fill="hold" display="1">
                  <p:stCondLst>
                    <p:cond delay="indefinite"/>
                  </p:st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1"/>
          <a:stretch>
            <a:fillRect/>
          </a:stretch>
        </p:blipFill>
        <p:spPr>
          <a:xfrm>
            <a:off x="955675" y="775970"/>
            <a:ext cx="6744970" cy="3314700"/>
          </a:xfrm>
          <a:prstGeom prst="rect">
            <a:avLst/>
          </a:prstGeom>
        </p:spPr>
      </p:pic>
      <p:sp>
        <p:nvSpPr>
          <p:cNvPr id="64" name="文本框 63"/>
          <p:cNvSpPr txBox="1"/>
          <p:nvPr/>
        </p:nvSpPr>
        <p:spPr>
          <a:xfrm>
            <a:off x="228600" y="233045"/>
            <a:ext cx="5286375" cy="460375"/>
          </a:xfrm>
          <a:prstGeom prst="rect">
            <a:avLst/>
          </a:prstGeom>
          <a:noFill/>
        </p:spPr>
        <p:txBody>
          <a:bodyPr wrap="square" rtlCol="0" anchor="t">
            <a:spAutoFit/>
          </a:bodyPr>
          <a:p>
            <a:r>
              <a:rPr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rPr>
              <a:t>Excellent version control</a:t>
            </a:r>
            <a:endParaRPr sz="2400" b="1">
              <a:latin typeface="汉仪方叠体简" panose="02010600000101010101" charset="-122"/>
              <a:ea typeface="汉仪方叠体简" panose="02010600000101010101" charset="-122"/>
              <a:cs typeface="兰米粗楷简体" panose="02000503000000000000" charset="-122"/>
              <a:sym typeface="方正大标宋简体" panose="02000000000000000000" charset="-122"/>
            </a:endParaRPr>
          </a:p>
        </p:txBody>
      </p:sp>
      <p:sp>
        <p:nvSpPr>
          <p:cNvPr id="4" name="文本框 3"/>
          <p:cNvSpPr txBox="1"/>
          <p:nvPr/>
        </p:nvSpPr>
        <p:spPr>
          <a:xfrm>
            <a:off x="229235" y="4331335"/>
            <a:ext cx="9336405" cy="521970"/>
          </a:xfrm>
          <a:prstGeom prst="rect">
            <a:avLst/>
          </a:prstGeom>
          <a:noFill/>
        </p:spPr>
        <p:txBody>
          <a:bodyPr wrap="square" rtlCol="0" anchor="t">
            <a:spAutoFit/>
          </a:bodyPr>
          <a:p>
            <a:r>
              <a:rPr lang="zh-CN" altLang="en-US" sz="2800">
                <a:highlight>
                  <a:srgbClr val="FFFF00"/>
                </a:highlight>
              </a:rPr>
              <a:t>Clear branches, efficient collaborative development</a:t>
            </a:r>
            <a:endParaRPr lang="zh-CN" altLang="en-US" sz="2800">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228782" y="412581"/>
            <a:ext cx="3439913" cy="3439913"/>
          </a:xfrm>
          <a:prstGeom prst="ellipse">
            <a:avLst/>
          </a:prstGeom>
          <a:gradFill flip="none" rotWithShape="1">
            <a:gsLst>
              <a:gs pos="34000">
                <a:schemeClr val="accent1">
                  <a:lumMod val="45000"/>
                  <a:lumOff val="55000"/>
                  <a:alpha val="0"/>
                </a:schemeClr>
              </a:gs>
              <a:gs pos="100000">
                <a:schemeClr val="accent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rot="5400000">
            <a:off x="8728421" y="4713461"/>
            <a:ext cx="145928" cy="330771"/>
            <a:chOff x="-453838" y="921124"/>
            <a:chExt cx="302558" cy="685799"/>
          </a:xfrm>
        </p:grpSpPr>
        <p:sp>
          <p:nvSpPr>
            <p:cNvPr id="16" name="椭圆 15"/>
            <p:cNvSpPr/>
            <p:nvPr/>
          </p:nvSpPr>
          <p:spPr>
            <a:xfrm>
              <a:off x="-453838" y="921124"/>
              <a:ext cx="302558" cy="302558"/>
            </a:xfrm>
            <a:prstGeom prst="ellipse">
              <a:avLst/>
            </a:prstGeom>
            <a:solidFill>
              <a:srgbClr val="C6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53838" y="1304365"/>
              <a:ext cx="302558" cy="30255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228600" y="4647613"/>
            <a:ext cx="956983" cy="356774"/>
            <a:chOff x="4437685" y="5494993"/>
            <a:chExt cx="1444067" cy="538364"/>
          </a:xfrm>
          <a:solidFill>
            <a:schemeClr val="accent1">
              <a:lumMod val="40000"/>
              <a:lumOff val="60000"/>
            </a:schemeClr>
          </a:solidFill>
        </p:grpSpPr>
        <p:grpSp>
          <p:nvGrpSpPr>
            <p:cNvPr id="6" name="组合 5"/>
            <p:cNvGrpSpPr/>
            <p:nvPr/>
          </p:nvGrpSpPr>
          <p:grpSpPr>
            <a:xfrm>
              <a:off x="4437685" y="5960607"/>
              <a:ext cx="1444067" cy="72750"/>
              <a:chOff x="4412440" y="5960607"/>
              <a:chExt cx="1444067" cy="72750"/>
            </a:xfrm>
            <a:grpFill/>
          </p:grpSpPr>
          <p:sp>
            <p:nvSpPr>
              <p:cNvPr id="5" name="椭圆 4"/>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4437685" y="5805403"/>
              <a:ext cx="1444067" cy="72750"/>
              <a:chOff x="4412440" y="5960607"/>
              <a:chExt cx="1444067" cy="72750"/>
            </a:xfrm>
            <a:grpFill/>
          </p:grpSpPr>
          <p:sp>
            <p:nvSpPr>
              <p:cNvPr id="30" name="椭圆 29"/>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437685" y="5650198"/>
              <a:ext cx="1444067" cy="72750"/>
              <a:chOff x="4412440" y="5960607"/>
              <a:chExt cx="1444067" cy="72750"/>
            </a:xfrm>
            <a:grpFill/>
          </p:grpSpPr>
          <p:sp>
            <p:nvSpPr>
              <p:cNvPr id="42" name="椭圆 41"/>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437685" y="5494993"/>
              <a:ext cx="1444067" cy="72750"/>
              <a:chOff x="4412440" y="5960607"/>
              <a:chExt cx="1444067" cy="72750"/>
            </a:xfrm>
            <a:grpFill/>
          </p:grpSpPr>
          <p:sp>
            <p:nvSpPr>
              <p:cNvPr id="49" name="椭圆 48"/>
              <p:cNvSpPr/>
              <p:nvPr/>
            </p:nvSpPr>
            <p:spPr>
              <a:xfrm flipH="1">
                <a:off x="5783757"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5509492"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5235229"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4960966"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4686703"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4412440" y="5960607"/>
                <a:ext cx="72750" cy="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文本框 9"/>
          <p:cNvSpPr txBox="1"/>
          <p:nvPr/>
        </p:nvSpPr>
        <p:spPr>
          <a:xfrm>
            <a:off x="2780643" y="1574989"/>
            <a:ext cx="3861209" cy="14452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8100">
                  <a:noFill/>
                </a:ln>
                <a:solidFill>
                  <a:schemeClr val="tx1">
                    <a:lumMod val="65000"/>
                    <a:lumOff val="35000"/>
                  </a:schemeClr>
                </a:solidFill>
                <a:latin typeface="+mj-ea"/>
                <a:ea typeface="+mj-ea"/>
                <a:sym typeface="+mn-lt"/>
              </a:rPr>
              <a:t>General Design</a:t>
            </a:r>
            <a:endParaRPr lang="en-US" altLang="zh-CN" sz="4400">
              <a:ln w="19050">
                <a:noFill/>
              </a:ln>
              <a:solidFill>
                <a:schemeClr val="tx1">
                  <a:lumMod val="65000"/>
                  <a:lumOff val="35000"/>
                </a:schemeClr>
              </a:solidFill>
              <a:latin typeface="思源宋体 CN Heavy" panose="02020900000000000000" charset="-122"/>
              <a:ea typeface="思源宋体 CN Heavy" panose="02020900000000000000" charset="-122"/>
              <a:sym typeface="MiSans Light" panose="00000400000000000000" charset="-122"/>
            </a:endParaRPr>
          </a:p>
        </p:txBody>
      </p:sp>
      <p:sp>
        <p:nvSpPr>
          <p:cNvPr id="12" name="文本框 11"/>
          <p:cNvSpPr txBox="1"/>
          <p:nvPr/>
        </p:nvSpPr>
        <p:spPr>
          <a:xfrm>
            <a:off x="968569" y="1574768"/>
            <a:ext cx="1796798" cy="1323439"/>
          </a:xfrm>
          <a:prstGeom prst="rect">
            <a:avLst/>
          </a:prstGeom>
          <a:noFill/>
          <a:ln>
            <a:noFill/>
          </a:ln>
        </p:spPr>
        <p:txBody>
          <a:bodyPr wrap="square" rtlCol="0">
            <a:spAutoFit/>
          </a:bodyPr>
          <a:lstStyle>
            <a:defPPr>
              <a:defRPr lang="en-US"/>
            </a:defPPr>
            <a:lvl1pPr algn="ctr">
              <a:defRPr sz="2800" spc="0">
                <a:ln w="38100">
                  <a:noFill/>
                </a:ln>
                <a:solidFill>
                  <a:srgbClr val="C6AF92"/>
                </a:solidFill>
                <a:effectLst/>
                <a:latin typeface="Montserrat Black" panose="00000A00000000000000" pitchFamily="2" charset="0"/>
                <a:ea typeface="+mj-ea"/>
              </a:defRPr>
            </a:lvl1pPr>
            <a:lvl2pPr defTabSz="914400"/>
            <a:lvl3pPr defTabSz="914400"/>
            <a:lvl4pPr defTabSz="914400"/>
            <a:lvl5pPr defTabSz="914400"/>
            <a:lvl6pPr defTabSz="914400"/>
            <a:lvl7pPr defTabSz="914400"/>
            <a:lvl8pPr defTabSz="914400"/>
            <a:lvl9pPr defTabSz="914400"/>
          </a:lstStyle>
          <a:p>
            <a:r>
              <a:rPr lang="en-US" altLang="zh-CN" sz="8000"/>
              <a:t>02.</a:t>
            </a:r>
            <a:endParaRPr lang="en-US" altLang="zh-CN" sz="8000"/>
          </a:p>
        </p:txBody>
      </p:sp>
      <p:grpSp>
        <p:nvGrpSpPr>
          <p:cNvPr id="14" name="组合 13"/>
          <p:cNvGrpSpPr/>
          <p:nvPr/>
        </p:nvGrpSpPr>
        <p:grpSpPr>
          <a:xfrm>
            <a:off x="8718205" y="291334"/>
            <a:ext cx="205274" cy="149290"/>
            <a:chOff x="5575041" y="1119673"/>
            <a:chExt cx="205274" cy="149290"/>
          </a:xfrm>
        </p:grpSpPr>
        <p:cxnSp>
          <p:nvCxnSpPr>
            <p:cNvPr id="15" name="直接连接符 14"/>
            <p:cNvCxnSpPr/>
            <p:nvPr/>
          </p:nvCxnSpPr>
          <p:spPr>
            <a:xfrm>
              <a:off x="5575041" y="111967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575041" y="1194318"/>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5041" y="1268963"/>
              <a:ext cx="205274"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9"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0" y="0"/>
            <a:ext cx="2372360" cy="605790"/>
          </a:xfrm>
          <a:prstGeom prst="rect">
            <a:avLst/>
          </a:prstGeom>
          <a:ln>
            <a:solidFill>
              <a:schemeClr val="bg1"/>
            </a:solidFill>
          </a:ln>
        </p:spPr>
      </p:pic>
      <p:sp>
        <p:nvSpPr>
          <p:cNvPr id="21" name="文本框 20"/>
          <p:cNvSpPr txBox="1"/>
          <p:nvPr/>
        </p:nvSpPr>
        <p:spPr>
          <a:xfrm rot="5400000">
            <a:off x="7541411" y="2444792"/>
            <a:ext cx="2664199" cy="25273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50" dirty="0">
                <a:ln w="19050">
                  <a:noFill/>
                </a:ln>
                <a:solidFill>
                  <a:schemeClr val="accent1"/>
                </a:solidFill>
                <a:latin typeface="+mj-lt"/>
                <a:ea typeface="+mj-ea"/>
              </a:rPr>
              <a:t>ENGLISH COURSE</a:t>
            </a:r>
            <a:endParaRPr lang="en-US" altLang="zh-CN" sz="1050" dirty="0">
              <a:ln w="19050">
                <a:noFill/>
              </a:ln>
              <a:solidFill>
                <a:schemeClr val="accent1"/>
              </a:solidFill>
              <a:latin typeface="+mj-lt"/>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ags/tag10.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ags/tag11.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ags/tag12.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ags/tag13.xml><?xml version="1.0" encoding="utf-8"?>
<p:tagLst xmlns:p="http://schemas.openxmlformats.org/presentationml/2006/main">
  <p:tag name="KSO_WM_DIAGRAM_VIRTUALLY_FRAME" val="{&quot;height&quot;:338.9457568968687,&quot;left&quot;:18,&quot;top&quot;:60.549999999999955,&quot;width&quot;:620.7237754083169}"/>
</p:tagLst>
</file>

<file path=ppt/tags/tag14.xml><?xml version="1.0" encoding="utf-8"?>
<p:tagLst xmlns:p="http://schemas.openxmlformats.org/presentationml/2006/main">
  <p:tag name="KSO_WM_DIAGRAM_VIRTUALLY_FRAME" val="{&quot;height&quot;:338.9457568968687,&quot;left&quot;:18,&quot;top&quot;:60.549999999999955,&quot;width&quot;:620.7237754083169}"/>
</p:tagLst>
</file>

<file path=ppt/tags/tag15.xml><?xml version="1.0" encoding="utf-8"?>
<p:tagLst xmlns:p="http://schemas.openxmlformats.org/presentationml/2006/main">
  <p:tag name="KSO_WM_DIAGRAM_VIRTUALLY_FRAME" val="{&quot;height&quot;:338.9457568968687,&quot;left&quot;:18,&quot;top&quot;:60.549999999999955,&quot;width&quot;:620.7237754083169}"/>
</p:tagLst>
</file>

<file path=ppt/tags/tag16.xml><?xml version="1.0" encoding="utf-8"?>
<p:tagLst xmlns:p="http://schemas.openxmlformats.org/presentationml/2006/main">
  <p:tag name="KSO_WM_DIAGRAM_VIRTUALLY_FRAME" val="{&quot;height&quot;:338.9457568968687,&quot;left&quot;:18,&quot;top&quot;:60.549999999999955,&quot;width&quot;:620.7237754083169}"/>
</p:tagLst>
</file>

<file path=ppt/tags/tag17.xml><?xml version="1.0" encoding="utf-8"?>
<p:tagLst xmlns:p="http://schemas.openxmlformats.org/presentationml/2006/main">
  <p:tag name="KSO_WM_DIAGRAM_VIRTUALLY_FRAME" val="{&quot;height&quot;:338.9457568968687,&quot;left&quot;:18,&quot;top&quot;:60.549999999999955,&quot;width&quot;:620.7237754083169}"/>
</p:tagLst>
</file>

<file path=ppt/tags/tag18.xml><?xml version="1.0" encoding="utf-8"?>
<p:tagLst xmlns:p="http://schemas.openxmlformats.org/presentationml/2006/main">
  <p:tag name="KSO_WM_DIAGRAM_VIRTUALLY_FRAME" val="{&quot;height&quot;:338.9457568968687,&quot;left&quot;:18,&quot;top&quot;:60.549999999999955,&quot;width&quot;:620.7237754083169}"/>
</p:tagLst>
</file>

<file path=ppt/tags/tag19.xml><?xml version="1.0" encoding="utf-8"?>
<p:tagLst xmlns:p="http://schemas.openxmlformats.org/presentationml/2006/main">
  <p:tag name="KSO_WM_DIAGRAM_VIRTUALLY_FRAME" val="{&quot;height&quot;:338.9457568968687,&quot;left&quot;:18,&quot;top&quot;:60.549999999999955,&quot;width&quot;:620.7237754083169}"/>
</p:tagLst>
</file>

<file path=ppt/tags/tag2.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ags/tag20.xml><?xml version="1.0" encoding="utf-8"?>
<p:tagLst xmlns:p="http://schemas.openxmlformats.org/presentationml/2006/main">
  <p:tag name="KSO_WM_DIAGRAM_VIRTUALLY_FRAME" val="{&quot;height&quot;:338.9457568968687,&quot;left&quot;:18,&quot;top&quot;:60.549999999999955,&quot;width&quot;:620.7237754083169}"/>
</p:tagLst>
</file>

<file path=ppt/tags/tag21.xml><?xml version="1.0" encoding="utf-8"?>
<p:tagLst xmlns:p="http://schemas.openxmlformats.org/presentationml/2006/main">
  <p:tag name="KSO_WM_DIAGRAM_VIRTUALLY_FRAME" val="{&quot;height&quot;:338.9457568968687,&quot;left&quot;:18,&quot;top&quot;:60.549999999999955,&quot;width&quot;:620.7237754083169}"/>
</p:tagLst>
</file>

<file path=ppt/tags/tag22.xml><?xml version="1.0" encoding="utf-8"?>
<p:tagLst xmlns:p="http://schemas.openxmlformats.org/presentationml/2006/main">
  <p:tag name="KSO_WM_DIAGRAM_VIRTUALLY_FRAME" val="{&quot;height&quot;:338.9457568968687,&quot;left&quot;:18,&quot;top&quot;:60.549999999999955,&quot;width&quot;:620.7237754083169}"/>
</p:tagLst>
</file>

<file path=ppt/tags/tag23.xml><?xml version="1.0" encoding="utf-8"?>
<p:tagLst xmlns:p="http://schemas.openxmlformats.org/presentationml/2006/main">
  <p:tag name="KSO_WM_DIAGRAM_VIRTUALLY_FRAME" val="{&quot;height&quot;:338.9457568968687,&quot;left&quot;:18,&quot;top&quot;:60.549999999999955,&quot;width&quot;:620.7237754083169}"/>
</p:tagLst>
</file>

<file path=ppt/tags/tag24.xml><?xml version="1.0" encoding="utf-8"?>
<p:tagLst xmlns:p="http://schemas.openxmlformats.org/presentationml/2006/main">
  <p:tag name="KSO_WM_DIAGRAM_VIRTUALLY_FRAME" val="{&quot;height&quot;:338.9457568968687,&quot;left&quot;:18,&quot;top&quot;:60.549999999999955,&quot;width&quot;:620.7237754083169}"/>
</p:tagLst>
</file>

<file path=ppt/tags/tag25.xml><?xml version="1.0" encoding="utf-8"?>
<p:tagLst xmlns:p="http://schemas.openxmlformats.org/presentationml/2006/main">
  <p:tag name="KSO_WM_DIAGRAM_VIRTUALLY_FRAME" val="{&quot;height&quot;:338.9457568968687,&quot;left&quot;:18,&quot;top&quot;:60.549999999999955,&quot;width&quot;:620.7237754083169}"/>
</p:tagLst>
</file>

<file path=ppt/tags/tag26.xml><?xml version="1.0" encoding="utf-8"?>
<p:tagLst xmlns:p="http://schemas.openxmlformats.org/presentationml/2006/main">
  <p:tag name="KSO_WM_DIAGRAM_VIRTUALLY_FRAME" val="{&quot;height&quot;:338.9457568968687,&quot;left&quot;:18,&quot;top&quot;:60.549999999999955,&quot;width&quot;:620.7237754083169}"/>
</p:tagLst>
</file>

<file path=ppt/tags/tag27.xml><?xml version="1.0" encoding="utf-8"?>
<p:tagLst xmlns:p="http://schemas.openxmlformats.org/presentationml/2006/main">
  <p:tag name="KSO_WM_DIAGRAM_VIRTUALLY_FRAME" val="{&quot;height&quot;:338.9457568968687,&quot;left&quot;:18,&quot;top&quot;:60.549999999999955,&quot;width&quot;:620.7237754083169}"/>
</p:tagLst>
</file>

<file path=ppt/tags/tag28.xml><?xml version="1.0" encoding="utf-8"?>
<p:tagLst xmlns:p="http://schemas.openxmlformats.org/presentationml/2006/main">
  <p:tag name="KSO_WM_DIAGRAM_VIRTUALLY_FRAME" val="{&quot;height&quot;:338.9457568968687,&quot;left&quot;:18,&quot;top&quot;:60.549999999999955,&quot;width&quot;:620.7237754083169}"/>
</p:tagLst>
</file>

<file path=ppt/tags/tag29.xml><?xml version="1.0" encoding="utf-8"?>
<p:tagLst xmlns:p="http://schemas.openxmlformats.org/presentationml/2006/main">
  <p:tag name="KSO_WM_DIAGRAM_VIRTUALLY_FRAME" val="{&quot;height&quot;:338.9457568968687,&quot;left&quot;:18,&quot;top&quot;:60.549999999999955,&quot;width&quot;:620.7237754083169}"/>
</p:tagLst>
</file>

<file path=ppt/tags/tag3.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ags/tag30.xml><?xml version="1.0" encoding="utf-8"?>
<p:tagLst xmlns:p="http://schemas.openxmlformats.org/presentationml/2006/main">
  <p:tag name="KSO_WM_DIAGRAM_VIRTUALLY_FRAME" val="{&quot;height&quot;:338.9457568968687,&quot;left&quot;:18,&quot;top&quot;:60.549999999999955,&quot;width&quot;:620.7237754083169}"/>
</p:tagLst>
</file>

<file path=ppt/tags/tag31.xml><?xml version="1.0" encoding="utf-8"?>
<p:tagLst xmlns:p="http://schemas.openxmlformats.org/presentationml/2006/main">
  <p:tag name="KSO_WM_DIAGRAM_VIRTUALLY_FRAME" val="{&quot;height&quot;:338.9457568968687,&quot;left&quot;:18,&quot;top&quot;:60.549999999999955,&quot;width&quot;:620.7237754083169}"/>
</p:tagLst>
</file>

<file path=ppt/tags/tag32.xml><?xml version="1.0" encoding="utf-8"?>
<p:tagLst xmlns:p="http://schemas.openxmlformats.org/presentationml/2006/main">
  <p:tag name="KSO_WM_DIAGRAM_VIRTUALLY_FRAME" val="{&quot;height&quot;:338.9457568968687,&quot;left&quot;:18,&quot;top&quot;:60.549999999999955,&quot;width&quot;:620.7237754083169}"/>
</p:tagLst>
</file>

<file path=ppt/tags/tag33.xml><?xml version="1.0" encoding="utf-8"?>
<p:tagLst xmlns:p="http://schemas.openxmlformats.org/presentationml/2006/main">
  <p:tag name="KSO_WM_DIAGRAM_VIRTUALLY_FRAME" val="{&quot;height&quot;:338.9457568968687,&quot;left&quot;:18,&quot;top&quot;:60.549999999999955,&quot;width&quot;:620.7237754083169}"/>
</p:tagLst>
</file>

<file path=ppt/tags/tag34.xml><?xml version="1.0" encoding="utf-8"?>
<p:tagLst xmlns:p="http://schemas.openxmlformats.org/presentationml/2006/main">
  <p:tag name="KSO_WM_DIAGRAM_VIRTUALLY_FRAME" val="{&quot;height&quot;:338.9457568968687,&quot;left&quot;:18,&quot;top&quot;:60.549999999999955,&quot;width&quot;:620.7237754083169}"/>
</p:tagLst>
</file>

<file path=ppt/tags/tag35.xml><?xml version="1.0" encoding="utf-8"?>
<p:tagLst xmlns:p="http://schemas.openxmlformats.org/presentationml/2006/main">
  <p:tag name="KSO_WM_DIAGRAM_VIRTUALLY_FRAME" val="{&quot;height&quot;:338.9457568968687,&quot;left&quot;:18,&quot;top&quot;:60.549999999999955,&quot;width&quot;:620.7237754083169}"/>
</p:tagLst>
</file>

<file path=ppt/tags/tag36.xml><?xml version="1.0" encoding="utf-8"?>
<p:tagLst xmlns:p="http://schemas.openxmlformats.org/presentationml/2006/main">
  <p:tag name="KSO_WM_DIAGRAM_VIRTUALLY_FRAME" val="{&quot;height&quot;:338.9457568968687,&quot;left&quot;:18,&quot;top&quot;:60.549999999999955,&quot;width&quot;:620.7237754083169}"/>
</p:tagLst>
</file>

<file path=ppt/tags/tag37.xml><?xml version="1.0" encoding="utf-8"?>
<p:tagLst xmlns:p="http://schemas.openxmlformats.org/presentationml/2006/main">
  <p:tag name="KSO_WM_DIAGRAM_VIRTUALLY_FRAME" val="{&quot;height&quot;:338.9457568968687,&quot;left&quot;:18,&quot;top&quot;:60.549999999999955,&quot;width&quot;:620.7237754083169}"/>
</p:tagLst>
</file>

<file path=ppt/tags/tag38.xml><?xml version="1.0" encoding="utf-8"?>
<p:tagLst xmlns:p="http://schemas.openxmlformats.org/presentationml/2006/main">
  <p:tag name="KSO_WM_DIAGRAM_VIRTUALLY_FRAME" val="{&quot;height&quot;:338.9457568968687,&quot;left&quot;:18,&quot;top&quot;:60.549999999999955,&quot;width&quot;:620.7237754083169}"/>
</p:tagLst>
</file>

<file path=ppt/tags/tag39.xml><?xml version="1.0" encoding="utf-8"?>
<p:tagLst xmlns:p="http://schemas.openxmlformats.org/presentationml/2006/main">
  <p:tag name="KSO_WM_MEDIACOVER_FLAG" val="1"/>
  <p:tag name="KSO_WM_UNIT_MEDIACOVER_BTN_STATE" val="1"/>
  <p:tag name="KSO_WM_UNIT_MEDIACOVER_BTNRECT" val="6989*3839*421*421"/>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ags/tag40.xml><?xml version="1.0" encoding="utf-8"?>
<p:tagLst xmlns:p="http://schemas.openxmlformats.org/presentationml/2006/main">
  <p:tag name="COMMONDATA" val="eyJjb3VudCI6NiwiaGRpZCI6IjA3MzEyMjNlN2ZkMGY2Zjg0MmZkZjViYTNkMThlY2NiIiwidXNlckNvdW50IjoyfQ=="/>
  <p:tag name="KSO_WPP_MARK_KEY" val="aebd61c8-da5e-4e54-b13b-c98433b853bc"/>
  <p:tag name="ISLIDE.GUIDESSETTING" val="{&quot;Id&quot;:&quot;GuidesStyle_Narrow&quot;,&quot;Name&quot;:&quot;GuidesStyle_Narrow&quot;,&quot;Kind&quot;:&quot;System&quot;,&quot;OldGuidesSetting&quot;:{&quot;HeaderHeight&quot;:10.0,&quot;FooterHeight&quot;:5.0,&quot;SideMargin&quot;:2.5,&quot;TopMargin&quot;:0.0,&quot;BottomMargin&quot;:0.0,&quot;IntervalMargin&quot;:1.0}}"/>
  <p:tag name="resource_record_key" val="{&quot;13&quot;:[4705195,19972050]}"/>
  <p:tag name="commondata" val="eyJjb3VudCI6NywiaGRpZCI6IjA3MWRhZWY1MGIzYTkxYzk2Yjc4NTM4YjZmMTJjYWUyIiwidXNlckNvdW50IjoxfQ=="/>
</p:tagLst>
</file>

<file path=ppt/tags/tag5.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ags/tag6.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ags/tag7.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ags/tag8.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ags/tag9.xml><?xml version="1.0" encoding="utf-8"?>
<p:tagLst xmlns:p="http://schemas.openxmlformats.org/presentationml/2006/main">
  <p:tag name="KSO_WM_DIAGRAM_VIRTUALLY_FRAME" val="{&quot;height&quot;:285.86007874015746,&quot;left&quot;:410.2220472440945,&quot;top&quot;:62.471574803149636,&quot;width&quot;:322.44433070866137}"/>
</p:tagLst>
</file>

<file path=ppt/theme/theme1.xml><?xml version="1.0" encoding="utf-8"?>
<a:theme xmlns:a="http://schemas.openxmlformats.org/drawingml/2006/main" name="Office 主题​​">
  <a:themeElements>
    <a:clrScheme name="自定义 948">
      <a:dk1>
        <a:sysClr val="windowText" lastClr="000000"/>
      </a:dk1>
      <a:lt1>
        <a:sysClr val="window" lastClr="FFFFFF"/>
      </a:lt1>
      <a:dk2>
        <a:srgbClr val="000000"/>
      </a:dk2>
      <a:lt2>
        <a:srgbClr val="F8F8F8"/>
      </a:lt2>
      <a:accent1>
        <a:srgbClr val="C6AF92"/>
      </a:accent1>
      <a:accent2>
        <a:srgbClr val="E6C35D"/>
      </a:accent2>
      <a:accent3>
        <a:srgbClr val="3F3F3F"/>
      </a:accent3>
      <a:accent4>
        <a:srgbClr val="595959"/>
      </a:accent4>
      <a:accent5>
        <a:srgbClr val="5F5F5F"/>
      </a:accent5>
      <a:accent6>
        <a:srgbClr val="4D4D4D"/>
      </a:accent6>
      <a:hlink>
        <a:srgbClr val="000000"/>
      </a:hlink>
      <a:folHlink>
        <a:srgbClr val="919191"/>
      </a:folHlink>
    </a:clrScheme>
    <a:fontScheme name="2023MiSans Bold">
      <a:majorFont>
        <a:latin typeface="MiSans Heavy"/>
        <a:ea typeface="思源宋体 CN Heavy"/>
        <a:cs typeface=""/>
      </a:majorFont>
      <a:minorFont>
        <a:latin typeface="MiSans Light"/>
        <a:ea typeface="MiSans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MiSans Light"/>
        <a:ea typeface=""/>
        <a:cs typeface=""/>
        <a:font script="Jpan" typeface="ＭＳ Ｐゴシック"/>
        <a:font script="Hang" typeface="맑은 고딕"/>
        <a:font script="Hans" typeface="MiSans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Light"/>
        <a:ea typeface=""/>
        <a:cs typeface=""/>
        <a:font script="Jpan" typeface="ＭＳ Ｐゴシック"/>
        <a:font script="Hang" typeface="맑은 고딕"/>
        <a:font script="Hans" typeface="MiSans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MiSans Light"/>
        <a:ea typeface=""/>
        <a:cs typeface=""/>
        <a:font script="Jpan" typeface="ＭＳ Ｐゴシック"/>
        <a:font script="Hang" typeface="맑은 고딕"/>
        <a:font script="Hans" typeface="MiSans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Light"/>
        <a:ea typeface=""/>
        <a:cs typeface=""/>
        <a:font script="Jpan" typeface="ＭＳ Ｐゴシック"/>
        <a:font script="Hang" typeface="맑은 고딕"/>
        <a:font script="Hans" typeface="MiSans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5081</Words>
  <Application>WPS 演示</Application>
  <PresentationFormat>全屏显示(16:9)</PresentationFormat>
  <Paragraphs>193</Paragraphs>
  <Slides>25</Slides>
  <Notes>7</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25</vt:i4>
      </vt:variant>
    </vt:vector>
  </HeadingPairs>
  <TitlesOfParts>
    <vt:vector size="45" baseType="lpstr">
      <vt:lpstr>Arial</vt:lpstr>
      <vt:lpstr>宋体</vt:lpstr>
      <vt:lpstr>Wingdings</vt:lpstr>
      <vt:lpstr>MiSans Light</vt:lpstr>
      <vt:lpstr>Montserrat Black</vt:lpstr>
      <vt:lpstr>思源宋体 CN Heavy</vt:lpstr>
      <vt:lpstr>汉仪雅酷黑 65W</vt:lpstr>
      <vt:lpstr>黑体</vt:lpstr>
      <vt:lpstr>汉仪方叠体简</vt:lpstr>
      <vt:lpstr>Aa马上行楷</vt:lpstr>
      <vt:lpstr>Misans</vt:lpstr>
      <vt:lpstr>华康标题宋W9</vt:lpstr>
      <vt:lpstr>兰米粗楷简体</vt:lpstr>
      <vt:lpstr>方正大标宋简体</vt:lpstr>
      <vt:lpstr>微软雅黑</vt:lpstr>
      <vt:lpstr>Arial Unicode MS</vt:lpstr>
      <vt:lpstr>WPS灵秀黑</vt:lpstr>
      <vt:lpstr>MiSans Heavy</vt:lpstr>
      <vt:lpstr>Segoe Print</vt:lpstr>
      <vt:lpstr>Office 主题​​</vt:lpstr>
      <vt:lpstr>PowerPoint 演示文稿</vt:lpstr>
      <vt:lpstr>PowerPoint 演示文稿</vt:lpstr>
      <vt:lpstr>PowerPoint 演示文稿</vt:lpstr>
      <vt:lpstr>Group Work</vt:lpstr>
      <vt:lpstr>Technology tools</vt:lpstr>
      <vt:lpstr>PowerPoint 演示文稿</vt:lpstr>
      <vt:lpstr>PowerPoint 演示文稿</vt:lpstr>
      <vt:lpstr>PowerPoint 演示文稿</vt:lpstr>
      <vt:lpstr>PowerPoint 演示文稿</vt:lpstr>
      <vt:lpstr>PowerPoint 演示文稿</vt:lpstr>
      <vt:lpstr>PowerPoint 演示文稿</vt:lpstr>
      <vt:lpstr>Polymorphism</vt:lpstr>
      <vt:lpstr>Coding Style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胡浩杰</cp:lastModifiedBy>
  <cp:revision>76</cp:revision>
  <dcterms:created xsi:type="dcterms:W3CDTF">2022-02-25T07:15:00Z</dcterms:created>
  <dcterms:modified xsi:type="dcterms:W3CDTF">2024-12-22T15:39:33Z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80618BCFA798460487780FACDB642283_13</vt:lpwstr>
  </property>
  <property fmtid="{D5CDD505-2E9C-101B-9397-08002B2CF9AE}" pid="3" name="KSOProductBuildVer">
    <vt:lpwstr>2052-12.1.0.17150</vt:lpwstr>
  </property>
  <property fmtid="{D5CDD505-2E9C-101B-9397-08002B2CF9AE}" pid="4" name="KSOTemplateUUID">
    <vt:lpwstr>v1.0_mb_M3lVmfAssXydHXye2nxuPg==</vt:lpwstr>
  </property>
</Properties>
</file>